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4" r:id="rId7"/>
    <p:sldId id="262" r:id="rId8"/>
    <p:sldId id="263" r:id="rId9"/>
    <p:sldId id="261" r:id="rId10"/>
    <p:sldId id="265" r:id="rId11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846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C985FA-DAA6-49CE-983B-D0B7870CDD4E}" type="datetimeFigureOut">
              <a:rPr lang="it-IT" smtClean="0"/>
              <a:t>29/11/2016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1C69A59-8FCF-481C-896F-F938812B4CC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316788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C69A59-8FCF-481C-896F-F938812B4CC5}" type="slidenum">
              <a:rPr lang="it-IT" smtClean="0"/>
              <a:t>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93575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890296-A5F6-48CE-905F-0BD851050E01}" type="datetimeFigureOut">
              <a:rPr lang="it-IT" smtClean="0"/>
              <a:t>29/11/2016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75B7E-01BB-4CA5-A37E-C2C8C0FDF1D4}" type="slidenum">
              <a:rPr lang="it-IT" smtClean="0"/>
              <a:t>‹N›</a:t>
            </a:fld>
            <a:endParaRPr lang="it-IT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890296-A5F6-48CE-905F-0BD851050E01}" type="datetimeFigureOut">
              <a:rPr lang="it-IT" smtClean="0"/>
              <a:t>29/11/2016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75B7E-01BB-4CA5-A37E-C2C8C0FDF1D4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890296-A5F6-48CE-905F-0BD851050E01}" type="datetimeFigureOut">
              <a:rPr lang="it-IT" smtClean="0"/>
              <a:t>29/11/2016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75B7E-01BB-4CA5-A37E-C2C8C0FDF1D4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890296-A5F6-48CE-905F-0BD851050E01}" type="datetimeFigureOut">
              <a:rPr lang="it-IT" smtClean="0"/>
              <a:t>29/11/2016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75B7E-01BB-4CA5-A37E-C2C8C0FDF1D4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890296-A5F6-48CE-905F-0BD851050E01}" type="datetimeFigureOut">
              <a:rPr lang="it-IT" smtClean="0"/>
              <a:t>29/11/2016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75B7E-01BB-4CA5-A37E-C2C8C0FDF1D4}" type="slidenum">
              <a:rPr lang="it-IT" smtClean="0"/>
              <a:t>‹N›</a:t>
            </a:fld>
            <a:endParaRPr lang="it-IT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890296-A5F6-48CE-905F-0BD851050E01}" type="datetimeFigureOut">
              <a:rPr lang="it-IT" smtClean="0"/>
              <a:t>29/11/2016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75B7E-01BB-4CA5-A37E-C2C8C0FDF1D4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890296-A5F6-48CE-905F-0BD851050E01}" type="datetimeFigureOut">
              <a:rPr lang="it-IT" smtClean="0"/>
              <a:t>29/11/2016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75B7E-01BB-4CA5-A37E-C2C8C0FDF1D4}" type="slidenum">
              <a:rPr lang="it-IT" smtClean="0"/>
              <a:t>‹N›</a:t>
            </a:fld>
            <a:endParaRPr lang="it-IT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890296-A5F6-48CE-905F-0BD851050E01}" type="datetimeFigureOut">
              <a:rPr lang="it-IT" smtClean="0"/>
              <a:t>29/11/2016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75B7E-01BB-4CA5-A37E-C2C8C0FDF1D4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890296-A5F6-48CE-905F-0BD851050E01}" type="datetimeFigureOut">
              <a:rPr lang="it-IT" smtClean="0"/>
              <a:t>29/11/2016</a:t>
            </a:fld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75B7E-01BB-4CA5-A37E-C2C8C0FDF1D4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890296-A5F6-48CE-905F-0BD851050E01}" type="datetimeFigureOut">
              <a:rPr lang="it-IT" smtClean="0"/>
              <a:t>29/11/2016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75B7E-01BB-4CA5-A37E-C2C8C0FDF1D4}" type="slidenum">
              <a:rPr lang="it-IT" smtClean="0"/>
              <a:t>‹N›</a:t>
            </a:fld>
            <a:endParaRPr lang="it-IT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it-IT" smtClean="0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890296-A5F6-48CE-905F-0BD851050E01}" type="datetimeFigureOut">
              <a:rPr lang="it-IT" smtClean="0"/>
              <a:t>29/11/2016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75B7E-01BB-4CA5-A37E-C2C8C0FDF1D4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10890296-A5F6-48CE-905F-0BD851050E01}" type="datetimeFigureOut">
              <a:rPr lang="it-IT" smtClean="0"/>
              <a:t>29/11/2016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62B75B7E-01BB-4CA5-A37E-C2C8C0FDF1D4}" type="slidenum">
              <a:rPr lang="it-IT" smtClean="0"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gif"/><Relationship Id="rId4" Type="http://schemas.openxmlformats.org/officeDocument/2006/relationships/image" Target="../media/image3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it-IT" dirty="0"/>
              <a:t>INVALSI 2015 2016</a:t>
            </a:r>
            <a:br>
              <a:rPr lang="it-IT" dirty="0"/>
            </a:br>
            <a:r>
              <a:rPr lang="it-IT" dirty="0"/>
              <a:t>CLASSE </a:t>
            </a:r>
            <a:r>
              <a:rPr lang="it-IT" dirty="0" smtClean="0"/>
              <a:t>5^</a:t>
            </a:r>
            <a:endParaRPr lang="it-IT" dirty="0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547664" y="3645024"/>
            <a:ext cx="6400800" cy="1752600"/>
          </a:xfrm>
        </p:spPr>
        <p:txBody>
          <a:bodyPr>
            <a:normAutofit/>
          </a:bodyPr>
          <a:lstStyle/>
          <a:p>
            <a:pPr algn="ctr">
              <a:spcBef>
                <a:spcPct val="0"/>
              </a:spcBef>
            </a:pPr>
            <a:r>
              <a:rPr lang="it-IT" sz="5400" cap="all" spc="-1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Risultati</a:t>
            </a:r>
          </a:p>
        </p:txBody>
      </p:sp>
    </p:spTree>
    <p:extLst>
      <p:ext uri="{BB962C8B-B14F-4D97-AF65-F5344CB8AC3E}">
        <p14:creationId xmlns:p14="http://schemas.microsoft.com/office/powerpoint/2010/main" val="247261788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it-IT" dirty="0" smtClean="0"/>
              <a:t>Distribuzione degli studenti per livello</a:t>
            </a:r>
            <a:br>
              <a:rPr lang="it-IT" dirty="0" smtClean="0"/>
            </a:br>
            <a:r>
              <a:rPr lang="it-IT" dirty="0" smtClean="0"/>
              <a:t>Matematica</a:t>
            </a:r>
            <a:endParaRPr lang="it-IT" dirty="0"/>
          </a:p>
        </p:txBody>
      </p:sp>
      <p:graphicFrame>
        <p:nvGraphicFramePr>
          <p:cNvPr id="4" name="Segnaposto contenut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36789636"/>
              </p:ext>
            </p:extLst>
          </p:nvPr>
        </p:nvGraphicFramePr>
        <p:xfrm>
          <a:off x="467544" y="1700808"/>
          <a:ext cx="8219255" cy="403903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361255"/>
                <a:gridCol w="1371600"/>
                <a:gridCol w="1371600"/>
                <a:gridCol w="1371600"/>
                <a:gridCol w="1371600"/>
                <a:gridCol w="1371600"/>
              </a:tblGrid>
              <a:tr h="358576">
                <a:tc gridSpan="6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400" dirty="0">
                          <a:effectLst/>
                        </a:rPr>
                        <a:t>Istituzione scolastica nel suo complesso</a:t>
                      </a:r>
                      <a:endParaRPr lang="it-IT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44386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400" dirty="0" smtClean="0">
                          <a:effectLst/>
                        </a:rPr>
                        <a:t>Classi</a:t>
                      </a:r>
                      <a:endParaRPr lang="it-IT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400">
                          <a:effectLst/>
                        </a:rPr>
                        <a:t>Numero studenti</a:t>
                      </a:r>
                      <a:br>
                        <a:rPr lang="it-IT" sz="1400">
                          <a:effectLst/>
                        </a:rPr>
                      </a:br>
                      <a:r>
                        <a:rPr lang="it-IT" sz="1400">
                          <a:effectLst/>
                        </a:rPr>
                        <a:t>livello 1</a:t>
                      </a:r>
                      <a:endParaRPr lang="it-IT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400">
                          <a:effectLst/>
                        </a:rPr>
                        <a:t>Numero studenti</a:t>
                      </a:r>
                      <a:br>
                        <a:rPr lang="it-IT" sz="1400">
                          <a:effectLst/>
                        </a:rPr>
                      </a:br>
                      <a:r>
                        <a:rPr lang="it-IT" sz="1400">
                          <a:effectLst/>
                        </a:rPr>
                        <a:t>livello 2</a:t>
                      </a:r>
                      <a:endParaRPr lang="it-IT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400">
                          <a:effectLst/>
                        </a:rPr>
                        <a:t>Numero studenti</a:t>
                      </a:r>
                      <a:br>
                        <a:rPr lang="it-IT" sz="1400">
                          <a:effectLst/>
                        </a:rPr>
                      </a:br>
                      <a:r>
                        <a:rPr lang="it-IT" sz="1400">
                          <a:effectLst/>
                        </a:rPr>
                        <a:t>livello 3</a:t>
                      </a:r>
                      <a:endParaRPr lang="it-IT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400">
                          <a:effectLst/>
                        </a:rPr>
                        <a:t>Numero studenti</a:t>
                      </a:r>
                      <a:br>
                        <a:rPr lang="it-IT" sz="1400">
                          <a:effectLst/>
                        </a:rPr>
                      </a:br>
                      <a:r>
                        <a:rPr lang="it-IT" sz="1400">
                          <a:effectLst/>
                        </a:rPr>
                        <a:t>livello 4</a:t>
                      </a:r>
                      <a:endParaRPr lang="it-IT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400">
                          <a:effectLst/>
                        </a:rPr>
                        <a:t>Numero studenti</a:t>
                      </a:r>
                      <a:br>
                        <a:rPr lang="it-IT" sz="1400">
                          <a:effectLst/>
                        </a:rPr>
                      </a:br>
                      <a:r>
                        <a:rPr lang="it-IT" sz="1400">
                          <a:effectLst/>
                        </a:rPr>
                        <a:t>livello 5</a:t>
                      </a:r>
                      <a:endParaRPr lang="it-IT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</a:tr>
              <a:tr h="21456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400">
                          <a:effectLst/>
                        </a:rPr>
                        <a:t>406010320501 </a:t>
                      </a:r>
                      <a:endParaRPr lang="it-IT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400">
                          <a:effectLst/>
                        </a:rPr>
                        <a:t>5</a:t>
                      </a:r>
                      <a:endParaRPr lang="it-IT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400">
                          <a:effectLst/>
                        </a:rPr>
                        <a:t>4</a:t>
                      </a:r>
                      <a:endParaRPr lang="it-IT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400">
                          <a:effectLst/>
                        </a:rPr>
                        <a:t>3</a:t>
                      </a:r>
                      <a:endParaRPr lang="it-IT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400">
                          <a:effectLst/>
                        </a:rPr>
                        <a:t>1</a:t>
                      </a:r>
                      <a:endParaRPr lang="it-IT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400">
                          <a:effectLst/>
                        </a:rPr>
                        <a:t>2</a:t>
                      </a:r>
                      <a:endParaRPr lang="it-IT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</a:tr>
              <a:tr h="21456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400">
                          <a:effectLst/>
                        </a:rPr>
                        <a:t>406010320502 </a:t>
                      </a:r>
                      <a:endParaRPr lang="it-IT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400">
                          <a:effectLst/>
                        </a:rPr>
                        <a:t>11</a:t>
                      </a:r>
                      <a:endParaRPr lang="it-IT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400">
                          <a:effectLst/>
                        </a:rPr>
                        <a:t>3</a:t>
                      </a:r>
                      <a:endParaRPr lang="it-IT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400">
                          <a:effectLst/>
                        </a:rPr>
                        <a:t>4</a:t>
                      </a:r>
                      <a:endParaRPr lang="it-IT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400">
                          <a:effectLst/>
                        </a:rPr>
                        <a:t>0</a:t>
                      </a:r>
                      <a:endParaRPr lang="it-IT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400">
                          <a:effectLst/>
                        </a:rPr>
                        <a:t>0</a:t>
                      </a:r>
                      <a:endParaRPr lang="it-IT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</a:tr>
              <a:tr h="21456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400">
                          <a:effectLst/>
                        </a:rPr>
                        <a:t>406010320503 </a:t>
                      </a:r>
                      <a:endParaRPr lang="it-IT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400">
                          <a:effectLst/>
                        </a:rPr>
                        <a:t>2</a:t>
                      </a:r>
                      <a:endParaRPr lang="it-IT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400">
                          <a:effectLst/>
                        </a:rPr>
                        <a:t>5</a:t>
                      </a:r>
                      <a:endParaRPr lang="it-IT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400">
                          <a:effectLst/>
                        </a:rPr>
                        <a:t>1</a:t>
                      </a:r>
                      <a:endParaRPr lang="it-IT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400">
                          <a:effectLst/>
                        </a:rPr>
                        <a:t>4</a:t>
                      </a:r>
                      <a:endParaRPr lang="it-IT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400">
                          <a:effectLst/>
                        </a:rPr>
                        <a:t>5</a:t>
                      </a:r>
                      <a:endParaRPr lang="it-IT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</a:tr>
              <a:tr h="21456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400">
                          <a:effectLst/>
                        </a:rPr>
                        <a:t>406010320504 </a:t>
                      </a:r>
                      <a:endParaRPr lang="it-IT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400">
                          <a:effectLst/>
                        </a:rPr>
                        <a:t>9</a:t>
                      </a:r>
                      <a:endParaRPr lang="it-IT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400">
                          <a:effectLst/>
                        </a:rPr>
                        <a:t>1</a:t>
                      </a:r>
                      <a:endParaRPr lang="it-IT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400">
                          <a:effectLst/>
                        </a:rPr>
                        <a:t>5</a:t>
                      </a:r>
                      <a:endParaRPr lang="it-IT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400">
                          <a:effectLst/>
                        </a:rPr>
                        <a:t>3</a:t>
                      </a:r>
                      <a:endParaRPr lang="it-IT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400">
                          <a:effectLst/>
                        </a:rPr>
                        <a:t>2</a:t>
                      </a:r>
                      <a:endParaRPr lang="it-IT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</a:tr>
              <a:tr h="21456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400">
                          <a:effectLst/>
                        </a:rPr>
                        <a:t>406010320505 </a:t>
                      </a:r>
                      <a:endParaRPr lang="it-IT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400">
                          <a:effectLst/>
                        </a:rPr>
                        <a:t>1</a:t>
                      </a:r>
                      <a:endParaRPr lang="it-IT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400">
                          <a:effectLst/>
                        </a:rPr>
                        <a:t>2</a:t>
                      </a:r>
                      <a:endParaRPr lang="it-IT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400">
                          <a:effectLst/>
                        </a:rPr>
                        <a:t>1</a:t>
                      </a:r>
                      <a:endParaRPr lang="it-IT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400">
                          <a:effectLst/>
                        </a:rPr>
                        <a:t>3</a:t>
                      </a:r>
                      <a:endParaRPr lang="it-IT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400">
                          <a:effectLst/>
                        </a:rPr>
                        <a:t>8</a:t>
                      </a:r>
                      <a:endParaRPr lang="it-IT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</a:tr>
              <a:tr h="21456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400">
                          <a:effectLst/>
                        </a:rPr>
                        <a:t>406010320506 </a:t>
                      </a:r>
                      <a:endParaRPr lang="it-IT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400">
                          <a:effectLst/>
                        </a:rPr>
                        <a:t>3</a:t>
                      </a:r>
                      <a:endParaRPr lang="it-IT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400">
                          <a:effectLst/>
                        </a:rPr>
                        <a:t>8</a:t>
                      </a:r>
                      <a:endParaRPr lang="it-IT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400">
                          <a:effectLst/>
                        </a:rPr>
                        <a:t>3</a:t>
                      </a:r>
                      <a:endParaRPr lang="it-IT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400">
                          <a:effectLst/>
                        </a:rPr>
                        <a:t>2</a:t>
                      </a:r>
                      <a:endParaRPr lang="it-IT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400">
                          <a:effectLst/>
                        </a:rPr>
                        <a:t>2</a:t>
                      </a:r>
                      <a:endParaRPr lang="it-IT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</a:tr>
              <a:tr h="67317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400">
                          <a:effectLst/>
                        </a:rPr>
                        <a:t>Istituto/Dettaglio territoriale</a:t>
                      </a:r>
                      <a:endParaRPr lang="it-IT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400">
                          <a:effectLst/>
                        </a:rPr>
                        <a:t>Percentuale studenti</a:t>
                      </a:r>
                      <a:br>
                        <a:rPr lang="it-IT" sz="1400">
                          <a:effectLst/>
                        </a:rPr>
                      </a:br>
                      <a:r>
                        <a:rPr lang="it-IT" sz="1400">
                          <a:effectLst/>
                        </a:rPr>
                        <a:t>livello 1</a:t>
                      </a:r>
                      <a:endParaRPr lang="it-IT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400">
                          <a:effectLst/>
                        </a:rPr>
                        <a:t>Percentuale studenti</a:t>
                      </a:r>
                      <a:br>
                        <a:rPr lang="it-IT" sz="1400">
                          <a:effectLst/>
                        </a:rPr>
                      </a:br>
                      <a:r>
                        <a:rPr lang="it-IT" sz="1400">
                          <a:effectLst/>
                        </a:rPr>
                        <a:t>livello 2</a:t>
                      </a:r>
                      <a:endParaRPr lang="it-IT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400">
                          <a:effectLst/>
                        </a:rPr>
                        <a:t>Percentuale studenti</a:t>
                      </a:r>
                      <a:br>
                        <a:rPr lang="it-IT" sz="1400">
                          <a:effectLst/>
                        </a:rPr>
                      </a:br>
                      <a:r>
                        <a:rPr lang="it-IT" sz="1400">
                          <a:effectLst/>
                        </a:rPr>
                        <a:t>livello 3</a:t>
                      </a:r>
                      <a:endParaRPr lang="it-IT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400">
                          <a:effectLst/>
                        </a:rPr>
                        <a:t>Percentuale studenti</a:t>
                      </a:r>
                      <a:br>
                        <a:rPr lang="it-IT" sz="1400">
                          <a:effectLst/>
                        </a:rPr>
                      </a:br>
                      <a:r>
                        <a:rPr lang="it-IT" sz="1400">
                          <a:effectLst/>
                        </a:rPr>
                        <a:t>livello 4</a:t>
                      </a:r>
                      <a:endParaRPr lang="it-IT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400">
                          <a:effectLst/>
                        </a:rPr>
                        <a:t>Percentuale studenti</a:t>
                      </a:r>
                      <a:br>
                        <a:rPr lang="it-IT" sz="1400">
                          <a:effectLst/>
                        </a:rPr>
                      </a:br>
                      <a:r>
                        <a:rPr lang="it-IT" sz="1400">
                          <a:effectLst/>
                        </a:rPr>
                        <a:t>livello 5</a:t>
                      </a:r>
                      <a:endParaRPr lang="it-IT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</a:tr>
              <a:tr h="21456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400" b="1" dirty="0">
                          <a:effectLst/>
                        </a:rPr>
                        <a:t>BLIC831003 </a:t>
                      </a:r>
                      <a:endParaRPr lang="it-IT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400" b="1" dirty="0">
                          <a:effectLst/>
                        </a:rPr>
                        <a:t>30,1%</a:t>
                      </a:r>
                      <a:endParaRPr lang="it-IT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400" b="1">
                          <a:effectLst/>
                        </a:rPr>
                        <a:t>22,3%</a:t>
                      </a:r>
                      <a:endParaRPr lang="it-IT" sz="14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400" b="1">
                          <a:effectLst/>
                        </a:rPr>
                        <a:t>16,5%</a:t>
                      </a:r>
                      <a:endParaRPr lang="it-IT" sz="14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400" b="1">
                          <a:effectLst/>
                        </a:rPr>
                        <a:t>12,6%</a:t>
                      </a:r>
                      <a:endParaRPr lang="it-IT" sz="14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400" b="1" dirty="0">
                          <a:effectLst/>
                        </a:rPr>
                        <a:t>18,5%</a:t>
                      </a:r>
                      <a:endParaRPr lang="it-IT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</a:tr>
              <a:tr h="21456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400">
                          <a:effectLst/>
                        </a:rPr>
                        <a:t>Veneto </a:t>
                      </a:r>
                      <a:endParaRPr lang="it-IT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400">
                          <a:effectLst/>
                        </a:rPr>
                        <a:t>24,7%</a:t>
                      </a:r>
                      <a:endParaRPr lang="it-IT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400">
                          <a:effectLst/>
                        </a:rPr>
                        <a:t>18,5%</a:t>
                      </a:r>
                      <a:endParaRPr lang="it-IT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400">
                          <a:effectLst/>
                        </a:rPr>
                        <a:t>16,3%</a:t>
                      </a:r>
                      <a:endParaRPr lang="it-IT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400">
                          <a:effectLst/>
                        </a:rPr>
                        <a:t>12,4%</a:t>
                      </a:r>
                      <a:endParaRPr lang="it-IT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400" dirty="0">
                          <a:effectLst/>
                        </a:rPr>
                        <a:t>28,1%</a:t>
                      </a:r>
                      <a:endParaRPr lang="it-IT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</a:tr>
              <a:tr h="21456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400">
                          <a:effectLst/>
                        </a:rPr>
                        <a:t>Nord est </a:t>
                      </a:r>
                      <a:endParaRPr lang="it-IT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400">
                          <a:effectLst/>
                        </a:rPr>
                        <a:t>26,3%</a:t>
                      </a:r>
                      <a:endParaRPr lang="it-IT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400">
                          <a:effectLst/>
                        </a:rPr>
                        <a:t>17,1%</a:t>
                      </a:r>
                      <a:endParaRPr lang="it-IT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400">
                          <a:effectLst/>
                        </a:rPr>
                        <a:t>15,3%</a:t>
                      </a:r>
                      <a:endParaRPr lang="it-IT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400">
                          <a:effectLst/>
                        </a:rPr>
                        <a:t>13,4%</a:t>
                      </a:r>
                      <a:endParaRPr lang="it-IT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400">
                          <a:effectLst/>
                        </a:rPr>
                        <a:t>27,9%</a:t>
                      </a:r>
                      <a:endParaRPr lang="it-IT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</a:tr>
              <a:tr h="21456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400">
                          <a:effectLst/>
                        </a:rPr>
                        <a:t>Italia </a:t>
                      </a:r>
                      <a:endParaRPr lang="it-IT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400">
                          <a:effectLst/>
                        </a:rPr>
                        <a:t>27,4%</a:t>
                      </a:r>
                      <a:endParaRPr lang="it-IT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400">
                          <a:effectLst/>
                        </a:rPr>
                        <a:t>17,8%</a:t>
                      </a:r>
                      <a:endParaRPr lang="it-IT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400">
                          <a:effectLst/>
                        </a:rPr>
                        <a:t>14,1%</a:t>
                      </a:r>
                      <a:endParaRPr lang="it-IT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400">
                          <a:effectLst/>
                        </a:rPr>
                        <a:t>13,5%</a:t>
                      </a:r>
                      <a:endParaRPr lang="it-IT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400" dirty="0">
                          <a:effectLst/>
                        </a:rPr>
                        <a:t>27,3%</a:t>
                      </a:r>
                      <a:endParaRPr lang="it-IT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83780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Italiano risultati generali</a:t>
            </a:r>
          </a:p>
        </p:txBody>
      </p:sp>
      <p:graphicFrame>
        <p:nvGraphicFramePr>
          <p:cNvPr id="8" name="Segnaposto contenuto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03958391"/>
              </p:ext>
            </p:extLst>
          </p:nvPr>
        </p:nvGraphicFramePr>
        <p:xfrm>
          <a:off x="179512" y="1600198"/>
          <a:ext cx="8712967" cy="492514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018970"/>
                <a:gridCol w="557919"/>
                <a:gridCol w="902789"/>
                <a:gridCol w="583350"/>
                <a:gridCol w="766777"/>
                <a:gridCol w="734960"/>
                <a:gridCol w="833535"/>
                <a:gridCol w="615169"/>
                <a:gridCol w="615169"/>
                <a:gridCol w="500154"/>
                <a:gridCol w="833753"/>
                <a:gridCol w="718738"/>
                <a:gridCol w="31684"/>
              </a:tblGrid>
              <a:tr h="184367">
                <a:tc gridSpan="1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 dirty="0">
                          <a:effectLst/>
                        </a:rPr>
                        <a:t>Istituzione scolastica nel suo complesso</a:t>
                      </a:r>
                      <a:endParaRPr lang="it-IT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219324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 dirty="0">
                          <a:effectLst/>
                        </a:rPr>
                        <a:t>Classi/Istituto</a:t>
                      </a:r>
                      <a:endParaRPr lang="it-IT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 dirty="0">
                          <a:effectLst/>
                        </a:rPr>
                        <a:t>Media del punteggio </a:t>
                      </a:r>
                      <a:br>
                        <a:rPr lang="it-IT" sz="1000" dirty="0">
                          <a:effectLst/>
                        </a:rPr>
                      </a:br>
                      <a:r>
                        <a:rPr lang="it-IT" sz="1000" dirty="0">
                          <a:effectLst/>
                        </a:rPr>
                        <a:t>percentuale</a:t>
                      </a:r>
                      <a:br>
                        <a:rPr lang="it-IT" sz="1000" dirty="0">
                          <a:effectLst/>
                        </a:rPr>
                      </a:br>
                      <a:r>
                        <a:rPr lang="it-IT" sz="1000" dirty="0">
                          <a:effectLst/>
                        </a:rPr>
                        <a:t>al netto del cheating</a:t>
                      </a:r>
                      <a:r>
                        <a:rPr lang="it-IT" sz="1000" baseline="30000" dirty="0">
                          <a:effectLst/>
                        </a:rPr>
                        <a:t>1a</a:t>
                      </a:r>
                      <a:endParaRPr lang="it-IT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 dirty="0">
                          <a:effectLst/>
                        </a:rPr>
                        <a:t>Percentuale di</a:t>
                      </a:r>
                      <a:br>
                        <a:rPr lang="it-IT" sz="1000" dirty="0">
                          <a:effectLst/>
                        </a:rPr>
                      </a:br>
                      <a:r>
                        <a:rPr lang="it-IT" sz="1000" dirty="0">
                          <a:effectLst/>
                        </a:rPr>
                        <a:t>partecipazione alla</a:t>
                      </a:r>
                      <a:br>
                        <a:rPr lang="it-IT" sz="1000" dirty="0">
                          <a:effectLst/>
                        </a:rPr>
                      </a:br>
                      <a:r>
                        <a:rPr lang="it-IT" sz="1000" dirty="0">
                          <a:effectLst/>
                        </a:rPr>
                        <a:t>prova di Italiano</a:t>
                      </a:r>
                      <a:r>
                        <a:rPr lang="it-IT" sz="1000" baseline="30000" dirty="0">
                          <a:effectLst/>
                        </a:rPr>
                        <a:t>1b</a:t>
                      </a:r>
                      <a:endParaRPr lang="it-IT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 dirty="0">
                          <a:effectLst/>
                        </a:rPr>
                        <a:t>Esiti degli studenti</a:t>
                      </a:r>
                      <a:br>
                        <a:rPr lang="it-IT" sz="1000" dirty="0">
                          <a:effectLst/>
                        </a:rPr>
                      </a:br>
                      <a:r>
                        <a:rPr lang="it-IT" sz="1000" dirty="0">
                          <a:effectLst/>
                        </a:rPr>
                        <a:t>al netto del </a:t>
                      </a:r>
                      <a:r>
                        <a:rPr lang="it-IT" sz="1000" dirty="0" err="1">
                          <a:effectLst/>
                        </a:rPr>
                        <a:t>cheating</a:t>
                      </a:r>
                      <a:r>
                        <a:rPr lang="it-IT" sz="1000" dirty="0">
                          <a:effectLst/>
                        </a:rPr>
                        <a:t/>
                      </a:r>
                      <a:br>
                        <a:rPr lang="it-IT" sz="1000" dirty="0">
                          <a:effectLst/>
                        </a:rPr>
                      </a:br>
                      <a:r>
                        <a:rPr lang="it-IT" sz="1000" dirty="0">
                          <a:effectLst/>
                        </a:rPr>
                        <a:t>nella stessa scala del </a:t>
                      </a:r>
                      <a:br>
                        <a:rPr lang="it-IT" sz="1000" dirty="0">
                          <a:effectLst/>
                        </a:rPr>
                      </a:br>
                      <a:r>
                        <a:rPr lang="it-IT" sz="1000" dirty="0">
                          <a:effectLst/>
                        </a:rPr>
                        <a:t>rapporto nazionale </a:t>
                      </a:r>
                      <a:r>
                        <a:rPr lang="it-IT" sz="1000" baseline="30000" dirty="0">
                          <a:effectLst/>
                        </a:rPr>
                        <a:t>1d</a:t>
                      </a:r>
                      <a:endParaRPr lang="it-IT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 dirty="0">
                          <a:effectLst/>
                        </a:rPr>
                        <a:t>Differenza nei risultati</a:t>
                      </a:r>
                      <a:br>
                        <a:rPr lang="it-IT" sz="1000" dirty="0">
                          <a:effectLst/>
                        </a:rPr>
                      </a:br>
                      <a:r>
                        <a:rPr lang="it-IT" sz="1000" dirty="0">
                          <a:effectLst/>
                        </a:rPr>
                        <a:t>(punteggio percentuale)</a:t>
                      </a:r>
                      <a:br>
                        <a:rPr lang="it-IT" sz="1000" dirty="0">
                          <a:effectLst/>
                        </a:rPr>
                      </a:br>
                      <a:r>
                        <a:rPr lang="it-IT" sz="1000" dirty="0">
                          <a:effectLst/>
                        </a:rPr>
                        <a:t>rispetto a classi/scuole con</a:t>
                      </a:r>
                      <a:br>
                        <a:rPr lang="it-IT" sz="1000" dirty="0">
                          <a:effectLst/>
                        </a:rPr>
                      </a:br>
                      <a:r>
                        <a:rPr lang="it-IT" sz="1000" dirty="0">
                          <a:effectLst/>
                        </a:rPr>
                        <a:t>background familiare simile </a:t>
                      </a:r>
                      <a:r>
                        <a:rPr lang="it-IT" sz="1000" baseline="30000" dirty="0">
                          <a:effectLst/>
                        </a:rPr>
                        <a:t>2</a:t>
                      </a:r>
                      <a:endParaRPr lang="it-IT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 dirty="0">
                          <a:effectLst/>
                        </a:rPr>
                        <a:t>Background familiare</a:t>
                      </a:r>
                      <a:br>
                        <a:rPr lang="it-IT" sz="1000" dirty="0">
                          <a:effectLst/>
                        </a:rPr>
                      </a:br>
                      <a:r>
                        <a:rPr lang="it-IT" sz="1000" dirty="0">
                          <a:effectLst/>
                        </a:rPr>
                        <a:t>mediano</a:t>
                      </a:r>
                      <a:br>
                        <a:rPr lang="it-IT" sz="1000" dirty="0">
                          <a:effectLst/>
                        </a:rPr>
                      </a:br>
                      <a:r>
                        <a:rPr lang="it-IT" sz="1000" dirty="0">
                          <a:effectLst/>
                        </a:rPr>
                        <a:t>degli studenti </a:t>
                      </a:r>
                      <a:r>
                        <a:rPr lang="it-IT" sz="1000" baseline="30000" dirty="0">
                          <a:effectLst/>
                        </a:rPr>
                        <a:t>3</a:t>
                      </a:r>
                      <a:r>
                        <a:rPr lang="it-IT" sz="1000" dirty="0">
                          <a:effectLst/>
                        </a:rPr>
                        <a:t> </a:t>
                      </a:r>
                      <a:r>
                        <a:rPr lang="it-IT" sz="1000" baseline="30000" dirty="0">
                          <a:effectLst/>
                        </a:rPr>
                        <a:t>4</a:t>
                      </a:r>
                      <a:endParaRPr lang="it-IT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 dirty="0">
                          <a:effectLst/>
                        </a:rPr>
                        <a:t>Percentuale copertura</a:t>
                      </a:r>
                      <a:br>
                        <a:rPr lang="it-IT" sz="1000" dirty="0">
                          <a:effectLst/>
                        </a:rPr>
                      </a:br>
                      <a:r>
                        <a:rPr lang="it-IT" sz="1000" dirty="0">
                          <a:effectLst/>
                        </a:rPr>
                        <a:t>background</a:t>
                      </a:r>
                      <a:r>
                        <a:rPr lang="it-IT" sz="1000" baseline="30000" dirty="0">
                          <a:effectLst/>
                        </a:rPr>
                        <a:t>1c</a:t>
                      </a:r>
                      <a:endParaRPr lang="it-IT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 b="1" dirty="0">
                          <a:effectLst/>
                        </a:rPr>
                        <a:t>Punteggio</a:t>
                      </a:r>
                      <a:br>
                        <a:rPr lang="it-IT" sz="1000" b="1" dirty="0">
                          <a:effectLst/>
                        </a:rPr>
                      </a:br>
                      <a:r>
                        <a:rPr lang="it-IT" sz="1000" b="1" dirty="0">
                          <a:effectLst/>
                        </a:rPr>
                        <a:t>Veneto</a:t>
                      </a:r>
                      <a:br>
                        <a:rPr lang="it-IT" sz="1000" b="1" dirty="0">
                          <a:effectLst/>
                        </a:rPr>
                      </a:br>
                      <a:r>
                        <a:rPr lang="it-IT" sz="1000" b="1" dirty="0">
                          <a:effectLst/>
                        </a:rPr>
                        <a:t>(64,7) </a:t>
                      </a:r>
                      <a:r>
                        <a:rPr lang="it-IT" sz="1000" b="1" baseline="30000" dirty="0">
                          <a:effectLst/>
                        </a:rPr>
                        <a:t>5</a:t>
                      </a:r>
                      <a:endParaRPr lang="it-IT" sz="9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 b="1" dirty="0">
                          <a:effectLst/>
                        </a:rPr>
                        <a:t>Punteggio</a:t>
                      </a:r>
                      <a:br>
                        <a:rPr lang="it-IT" sz="1000" b="1" dirty="0">
                          <a:effectLst/>
                        </a:rPr>
                      </a:br>
                      <a:r>
                        <a:rPr lang="it-IT" sz="1000" b="1" dirty="0">
                          <a:effectLst/>
                        </a:rPr>
                        <a:t>Nord est</a:t>
                      </a:r>
                      <a:br>
                        <a:rPr lang="it-IT" sz="1000" b="1" dirty="0">
                          <a:effectLst/>
                        </a:rPr>
                      </a:br>
                      <a:r>
                        <a:rPr lang="it-IT" sz="1000" b="1" dirty="0">
                          <a:effectLst/>
                        </a:rPr>
                        <a:t>(63,7) </a:t>
                      </a:r>
                      <a:r>
                        <a:rPr lang="it-IT" sz="1000" b="1" baseline="30000" dirty="0">
                          <a:effectLst/>
                        </a:rPr>
                        <a:t>5</a:t>
                      </a:r>
                      <a:endParaRPr lang="it-IT" sz="9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 b="1" dirty="0">
                          <a:effectLst/>
                        </a:rPr>
                        <a:t>Punteggio</a:t>
                      </a:r>
                      <a:br>
                        <a:rPr lang="it-IT" sz="1000" b="1" dirty="0">
                          <a:effectLst/>
                        </a:rPr>
                      </a:br>
                      <a:r>
                        <a:rPr lang="it-IT" sz="1000" b="1" dirty="0">
                          <a:effectLst/>
                        </a:rPr>
                        <a:t>Italia</a:t>
                      </a:r>
                      <a:br>
                        <a:rPr lang="it-IT" sz="1000" b="1" dirty="0">
                          <a:effectLst/>
                        </a:rPr>
                      </a:br>
                      <a:r>
                        <a:rPr lang="it-IT" sz="1000" b="1" dirty="0">
                          <a:effectLst/>
                        </a:rPr>
                        <a:t>(63,5) </a:t>
                      </a:r>
                      <a:r>
                        <a:rPr lang="it-IT" sz="1000" b="1" baseline="30000" dirty="0">
                          <a:effectLst/>
                        </a:rPr>
                        <a:t>5</a:t>
                      </a:r>
                      <a:endParaRPr lang="it-IT" sz="9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 dirty="0">
                          <a:effectLst/>
                        </a:rPr>
                        <a:t>Punteggio percentuale </a:t>
                      </a:r>
                      <a:br>
                        <a:rPr lang="it-IT" sz="1000" dirty="0">
                          <a:effectLst/>
                        </a:rPr>
                      </a:br>
                      <a:r>
                        <a:rPr lang="it-IT" sz="1000" dirty="0">
                          <a:effectLst/>
                        </a:rPr>
                        <a:t>osservato </a:t>
                      </a:r>
                      <a:r>
                        <a:rPr lang="it-IT" sz="1000" baseline="30000" dirty="0">
                          <a:effectLst/>
                        </a:rPr>
                        <a:t>6</a:t>
                      </a:r>
                      <a:endParaRPr lang="it-IT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 dirty="0" err="1">
                          <a:effectLst/>
                        </a:rPr>
                        <a:t>cheating</a:t>
                      </a:r>
                      <a:r>
                        <a:rPr lang="it-IT" sz="1000" dirty="0">
                          <a:effectLst/>
                        </a:rPr>
                        <a:t> in</a:t>
                      </a:r>
                      <a:br>
                        <a:rPr lang="it-IT" sz="1000" dirty="0">
                          <a:effectLst/>
                        </a:rPr>
                      </a:br>
                      <a:r>
                        <a:rPr lang="it-IT" sz="1000" dirty="0">
                          <a:effectLst/>
                        </a:rPr>
                        <a:t>percentuale </a:t>
                      </a:r>
                      <a:r>
                        <a:rPr lang="it-IT" sz="1000" baseline="30000" dirty="0">
                          <a:effectLst/>
                        </a:rPr>
                        <a:t>7</a:t>
                      </a:r>
                      <a:endParaRPr lang="it-IT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it-IT" sz="9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</a:tr>
              <a:tr h="36873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>
                          <a:effectLst/>
                        </a:rPr>
                        <a:t>406010320501</a:t>
                      </a:r>
                      <a:endParaRPr lang="it-I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>
                          <a:effectLst/>
                        </a:rPr>
                        <a:t>63,8</a:t>
                      </a:r>
                      <a:endParaRPr lang="it-I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>
                          <a:effectLst/>
                        </a:rPr>
                        <a:t>100,0</a:t>
                      </a:r>
                      <a:endParaRPr lang="it-I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>
                          <a:effectLst/>
                        </a:rPr>
                        <a:t>200,0</a:t>
                      </a:r>
                      <a:endParaRPr lang="it-I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>
                          <a:effectLst/>
                        </a:rPr>
                        <a:t>-2,5</a:t>
                      </a:r>
                      <a:endParaRPr lang="it-I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>
                          <a:effectLst/>
                        </a:rPr>
                        <a:t>alto</a:t>
                      </a:r>
                      <a:endParaRPr lang="it-I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>
                          <a:effectLst/>
                        </a:rPr>
                        <a:t>94,0</a:t>
                      </a:r>
                      <a:endParaRPr lang="it-I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it-IT" sz="10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it-IT" sz="10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it-IT" sz="10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>
                          <a:effectLst/>
                        </a:rPr>
                        <a:t>63,8</a:t>
                      </a:r>
                      <a:endParaRPr lang="it-I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>
                          <a:effectLst/>
                        </a:rPr>
                        <a:t>0,0</a:t>
                      </a:r>
                      <a:endParaRPr lang="it-I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it-IT" sz="9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</a:tr>
              <a:tr h="36873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>
                          <a:effectLst/>
                        </a:rPr>
                        <a:t>406010320502</a:t>
                      </a:r>
                      <a:endParaRPr lang="it-I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>
                          <a:effectLst/>
                        </a:rPr>
                        <a:t>45,2</a:t>
                      </a:r>
                      <a:endParaRPr lang="it-I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>
                          <a:effectLst/>
                        </a:rPr>
                        <a:t>95,0</a:t>
                      </a:r>
                      <a:endParaRPr lang="it-I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>
                          <a:effectLst/>
                        </a:rPr>
                        <a:t>162,3</a:t>
                      </a:r>
                      <a:endParaRPr lang="it-I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>
                          <a:effectLst/>
                        </a:rPr>
                        <a:t>-19,9</a:t>
                      </a:r>
                      <a:endParaRPr lang="it-I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>
                          <a:effectLst/>
                        </a:rPr>
                        <a:t>medio-alto</a:t>
                      </a:r>
                      <a:endParaRPr lang="it-I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>
                          <a:effectLst/>
                        </a:rPr>
                        <a:t>90,0</a:t>
                      </a:r>
                      <a:endParaRPr lang="it-I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it-IT" sz="10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it-IT" sz="10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it-IT" sz="10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>
                          <a:effectLst/>
                        </a:rPr>
                        <a:t>45,2</a:t>
                      </a:r>
                      <a:endParaRPr lang="it-I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>
                          <a:effectLst/>
                        </a:rPr>
                        <a:t>0,0</a:t>
                      </a:r>
                      <a:endParaRPr lang="it-I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it-IT" sz="9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</a:tr>
              <a:tr h="36873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>
                          <a:effectLst/>
                        </a:rPr>
                        <a:t>406010320503</a:t>
                      </a:r>
                      <a:endParaRPr lang="it-I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>
                          <a:effectLst/>
                        </a:rPr>
                        <a:t>70,9</a:t>
                      </a:r>
                      <a:endParaRPr lang="it-I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>
                          <a:effectLst/>
                        </a:rPr>
                        <a:t>94,7</a:t>
                      </a:r>
                      <a:endParaRPr lang="it-I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>
                          <a:effectLst/>
                        </a:rPr>
                        <a:t>213,5</a:t>
                      </a:r>
                      <a:endParaRPr lang="it-I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>
                          <a:effectLst/>
                        </a:rPr>
                        <a:t>2,7</a:t>
                      </a:r>
                      <a:endParaRPr lang="it-I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>
                          <a:effectLst/>
                        </a:rPr>
                        <a:t>alto</a:t>
                      </a:r>
                      <a:endParaRPr lang="it-I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>
                          <a:effectLst/>
                        </a:rPr>
                        <a:t>89,0</a:t>
                      </a:r>
                      <a:endParaRPr lang="it-I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it-IT" sz="10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it-IT" sz="10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it-IT" sz="10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>
                          <a:effectLst/>
                        </a:rPr>
                        <a:t>70,9</a:t>
                      </a:r>
                      <a:endParaRPr lang="it-I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>
                          <a:effectLst/>
                        </a:rPr>
                        <a:t>0,0</a:t>
                      </a:r>
                      <a:endParaRPr lang="it-I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it-IT" sz="9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</a:tr>
              <a:tr h="36873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>
                          <a:effectLst/>
                        </a:rPr>
                        <a:t>406010320504</a:t>
                      </a:r>
                      <a:endParaRPr lang="it-I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>
                          <a:effectLst/>
                        </a:rPr>
                        <a:t>63,4</a:t>
                      </a:r>
                      <a:endParaRPr lang="it-I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>
                          <a:effectLst/>
                        </a:rPr>
                        <a:t>86,4</a:t>
                      </a:r>
                      <a:endParaRPr lang="it-I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>
                          <a:effectLst/>
                        </a:rPr>
                        <a:t>200,6</a:t>
                      </a:r>
                      <a:endParaRPr lang="it-I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>
                          <a:effectLst/>
                        </a:rPr>
                        <a:t>-3,7</a:t>
                      </a:r>
                      <a:endParaRPr lang="it-I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>
                          <a:effectLst/>
                        </a:rPr>
                        <a:t>alto</a:t>
                      </a:r>
                      <a:endParaRPr lang="it-I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>
                          <a:effectLst/>
                        </a:rPr>
                        <a:t>100,0</a:t>
                      </a:r>
                      <a:endParaRPr lang="it-I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it-IT" sz="10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it-IT" sz="10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it-IT" sz="10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>
                          <a:effectLst/>
                        </a:rPr>
                        <a:t>63,4</a:t>
                      </a:r>
                      <a:endParaRPr lang="it-I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>
                          <a:effectLst/>
                        </a:rPr>
                        <a:t>0,0</a:t>
                      </a:r>
                      <a:endParaRPr lang="it-I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it-IT" sz="9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</a:tr>
              <a:tr h="36873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>
                          <a:effectLst/>
                        </a:rPr>
                        <a:t>406010320505</a:t>
                      </a:r>
                      <a:endParaRPr lang="it-I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>
                          <a:effectLst/>
                        </a:rPr>
                        <a:t>73,2</a:t>
                      </a:r>
                      <a:endParaRPr lang="it-I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>
                          <a:effectLst/>
                        </a:rPr>
                        <a:t>87,5</a:t>
                      </a:r>
                      <a:endParaRPr lang="it-I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>
                          <a:effectLst/>
                        </a:rPr>
                        <a:t>221,6</a:t>
                      </a:r>
                      <a:endParaRPr lang="it-I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>
                          <a:effectLst/>
                        </a:rPr>
                        <a:t>5,8</a:t>
                      </a:r>
                      <a:endParaRPr lang="it-I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>
                          <a:effectLst/>
                        </a:rPr>
                        <a:t>alto</a:t>
                      </a:r>
                      <a:endParaRPr lang="it-I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>
                          <a:effectLst/>
                        </a:rPr>
                        <a:t>88,0</a:t>
                      </a:r>
                      <a:endParaRPr lang="it-I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it-IT" sz="10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it-IT" sz="10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it-IT" sz="10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>
                          <a:effectLst/>
                        </a:rPr>
                        <a:t>75,1</a:t>
                      </a:r>
                      <a:endParaRPr lang="it-I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>
                          <a:effectLst/>
                        </a:rPr>
                        <a:t>2,5</a:t>
                      </a:r>
                      <a:endParaRPr lang="it-I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it-IT" sz="9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</a:tr>
              <a:tr h="36873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>
                          <a:effectLst/>
                        </a:rPr>
                        <a:t>406010320506</a:t>
                      </a:r>
                      <a:endParaRPr lang="it-I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>
                          <a:effectLst/>
                        </a:rPr>
                        <a:t>65,4</a:t>
                      </a:r>
                      <a:endParaRPr lang="it-I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>
                          <a:effectLst/>
                        </a:rPr>
                        <a:t>94,7</a:t>
                      </a:r>
                      <a:endParaRPr lang="it-I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>
                          <a:effectLst/>
                        </a:rPr>
                        <a:t>201,8</a:t>
                      </a:r>
                      <a:endParaRPr lang="it-I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>
                          <a:effectLst/>
                        </a:rPr>
                        <a:t>-0,9</a:t>
                      </a:r>
                      <a:endParaRPr lang="it-I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>
                          <a:effectLst/>
                        </a:rPr>
                        <a:t>alto</a:t>
                      </a:r>
                      <a:endParaRPr lang="it-I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>
                          <a:effectLst/>
                        </a:rPr>
                        <a:t>95,0</a:t>
                      </a:r>
                      <a:endParaRPr lang="it-I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it-IT" sz="10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it-IT" sz="10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it-IT" sz="10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>
                          <a:effectLst/>
                        </a:rPr>
                        <a:t>65,5</a:t>
                      </a:r>
                      <a:endParaRPr lang="it-I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>
                          <a:effectLst/>
                        </a:rPr>
                        <a:t>0,2</a:t>
                      </a:r>
                      <a:endParaRPr lang="it-I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it-IT" sz="9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</a:tr>
              <a:tr h="33511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100" b="1">
                          <a:solidFill>
                            <a:srgbClr val="FF0000"/>
                          </a:solidFill>
                          <a:effectLst/>
                        </a:rPr>
                        <a:t>BLIC831003</a:t>
                      </a:r>
                      <a:endParaRPr lang="it-IT" sz="1100" b="1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100" b="1">
                          <a:solidFill>
                            <a:srgbClr val="FF0000"/>
                          </a:solidFill>
                          <a:effectLst/>
                        </a:rPr>
                        <a:t>63,1</a:t>
                      </a:r>
                      <a:endParaRPr lang="it-IT" sz="1100" b="1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100" b="1">
                          <a:solidFill>
                            <a:srgbClr val="FF0000"/>
                          </a:solidFill>
                          <a:effectLst/>
                        </a:rPr>
                        <a:t>92,9</a:t>
                      </a:r>
                      <a:endParaRPr lang="it-IT" sz="1100" b="1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100" b="1">
                          <a:solidFill>
                            <a:srgbClr val="FF0000"/>
                          </a:solidFill>
                          <a:effectLst/>
                        </a:rPr>
                        <a:t>198,8</a:t>
                      </a:r>
                      <a:endParaRPr lang="it-IT" sz="1100" b="1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100" b="1">
                          <a:solidFill>
                            <a:srgbClr val="FF0000"/>
                          </a:solidFill>
                          <a:effectLst/>
                        </a:rPr>
                        <a:t>-3,2</a:t>
                      </a:r>
                      <a:endParaRPr lang="it-IT" sz="1100" b="1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100" b="1">
                          <a:solidFill>
                            <a:srgbClr val="FF0000"/>
                          </a:solidFill>
                          <a:effectLst/>
                        </a:rPr>
                        <a:t>alto</a:t>
                      </a:r>
                      <a:endParaRPr lang="it-IT" sz="1100" b="1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100" b="1">
                          <a:solidFill>
                            <a:srgbClr val="FF0000"/>
                          </a:solidFill>
                          <a:effectLst/>
                        </a:rPr>
                        <a:t>93,0</a:t>
                      </a:r>
                      <a:endParaRPr lang="it-IT" sz="1100" b="1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it-IT" sz="1100" b="1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it-IT" sz="1100" b="1">
                        <a:solidFill>
                          <a:srgbClr val="FF000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it-IT" sz="1100" b="1">
                        <a:solidFill>
                          <a:srgbClr val="FF000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100" b="1">
                          <a:solidFill>
                            <a:srgbClr val="FF0000"/>
                          </a:solidFill>
                          <a:effectLst/>
                        </a:rPr>
                        <a:t>63,4</a:t>
                      </a:r>
                      <a:endParaRPr lang="it-IT" sz="1100" b="1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100" b="1" dirty="0">
                          <a:solidFill>
                            <a:srgbClr val="FF0000"/>
                          </a:solidFill>
                          <a:effectLst/>
                        </a:rPr>
                        <a:t>0,4</a:t>
                      </a:r>
                      <a:endParaRPr lang="it-IT" sz="1100" b="1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it-IT" sz="9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</a:tr>
            </a:tbl>
          </a:graphicData>
        </a:graphic>
      </p:graphicFrame>
      <p:pic>
        <p:nvPicPr>
          <p:cNvPr id="1069" name="Immagine 1" descr="pari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3710" y="6303785"/>
            <a:ext cx="228600" cy="114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68" name="Immagine 2" descr="pari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18011" y="6313309"/>
            <a:ext cx="228600" cy="114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67" name="Immagine 3" descr="pari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5949280"/>
            <a:ext cx="228600" cy="114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66" name="Immagine 4" descr="inferiore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41947" y="6256160"/>
            <a:ext cx="114300" cy="161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65" name="Immagine 5" descr="inferiore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87728" y="4509118"/>
            <a:ext cx="114300" cy="161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64" name="Immagine 6" descr="inferiore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9393" y="4509120"/>
            <a:ext cx="114300" cy="161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63" name="Immagine 7" descr="superiore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66863" y="5551463"/>
            <a:ext cx="114300" cy="161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62" name="Immagine 8" descr="superiore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18011" y="5543765"/>
            <a:ext cx="114300" cy="161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61" name="Immagine 9" descr="superiore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58275" y="5517232"/>
            <a:ext cx="114300" cy="161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60" name="Immagine 10" descr="pari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09713" y="5246864"/>
            <a:ext cx="228600" cy="114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9" name="Immagine 11" descr="pari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98961" y="5229200"/>
            <a:ext cx="228600" cy="114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8" name="Immagine 12" descr="pari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01125" y="5229200"/>
            <a:ext cx="228600" cy="114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7" name="Immagine 13" descr="superiore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88181" y="5868317"/>
            <a:ext cx="114300" cy="161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6" name="Immagine 14" descr="superiore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9736" y="5901655"/>
            <a:ext cx="114300" cy="161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5" name="Immagine 15" descr="superiore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72303" y="4863036"/>
            <a:ext cx="114300" cy="161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4" name="Immagine 16" descr="pari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264" y="4149080"/>
            <a:ext cx="228600" cy="114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3" name="Immagine 17" descr="superiore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9350" y="4862879"/>
            <a:ext cx="114300" cy="161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2" name="Immagine 18" descr="superiore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41947" y="4869160"/>
            <a:ext cx="114300" cy="161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1" name="Immagine 19" descr="inferiore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53286" y="4509120"/>
            <a:ext cx="114300" cy="161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0" name="Immagine 20" descr="pari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4149080"/>
            <a:ext cx="228600" cy="114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9" name="Immagine 21" descr="pari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4149080"/>
            <a:ext cx="228600" cy="114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ctangle 46"/>
          <p:cNvSpPr>
            <a:spLocks noChangeArrowheads="1"/>
          </p:cNvSpPr>
          <p:nvPr/>
        </p:nvSpPr>
        <p:spPr bwMode="auto">
          <a:xfrm>
            <a:off x="0" y="1281793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alt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94908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Matematica risultati generali</a:t>
            </a:r>
            <a:endParaRPr lang="it-IT" dirty="0"/>
          </a:p>
        </p:txBody>
      </p:sp>
      <p:graphicFrame>
        <p:nvGraphicFramePr>
          <p:cNvPr id="4" name="Segnaposto contenut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01188592"/>
              </p:ext>
            </p:extLst>
          </p:nvPr>
        </p:nvGraphicFramePr>
        <p:xfrm>
          <a:off x="323531" y="1481552"/>
          <a:ext cx="8352925" cy="487918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848541"/>
                <a:gridCol w="544139"/>
                <a:gridCol w="880489"/>
                <a:gridCol w="568941"/>
                <a:gridCol w="747838"/>
                <a:gridCol w="716806"/>
                <a:gridCol w="812946"/>
                <a:gridCol w="599973"/>
                <a:gridCol w="599973"/>
                <a:gridCol w="599973"/>
                <a:gridCol w="700984"/>
                <a:gridCol w="700984"/>
                <a:gridCol w="31338"/>
              </a:tblGrid>
              <a:tr h="172874">
                <a:tc gridSpan="1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 dirty="0">
                          <a:effectLst/>
                        </a:rPr>
                        <a:t>Istituzione scolastica nel suo complesso</a:t>
                      </a:r>
                      <a:endParaRPr lang="it-IT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224736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>
                          <a:effectLst/>
                        </a:rPr>
                        <a:t>Classi/Istituto</a:t>
                      </a:r>
                      <a:endParaRPr lang="it-I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>
                          <a:effectLst/>
                        </a:rPr>
                        <a:t>Media del punteggio </a:t>
                      </a:r>
                      <a:br>
                        <a:rPr lang="it-IT" sz="1000">
                          <a:effectLst/>
                        </a:rPr>
                      </a:br>
                      <a:r>
                        <a:rPr lang="it-IT" sz="1000">
                          <a:effectLst/>
                        </a:rPr>
                        <a:t>percentuale</a:t>
                      </a:r>
                      <a:br>
                        <a:rPr lang="it-IT" sz="1000">
                          <a:effectLst/>
                        </a:rPr>
                      </a:br>
                      <a:r>
                        <a:rPr lang="it-IT" sz="1000">
                          <a:effectLst/>
                        </a:rPr>
                        <a:t>al netto del cheating</a:t>
                      </a:r>
                      <a:r>
                        <a:rPr lang="it-IT" sz="1000" baseline="30000">
                          <a:effectLst/>
                        </a:rPr>
                        <a:t>1a</a:t>
                      </a:r>
                      <a:endParaRPr lang="it-I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>
                          <a:effectLst/>
                        </a:rPr>
                        <a:t>Percentuale di</a:t>
                      </a:r>
                      <a:br>
                        <a:rPr lang="it-IT" sz="1000">
                          <a:effectLst/>
                        </a:rPr>
                      </a:br>
                      <a:r>
                        <a:rPr lang="it-IT" sz="1000">
                          <a:effectLst/>
                        </a:rPr>
                        <a:t>partecipazione alla</a:t>
                      </a:r>
                      <a:br>
                        <a:rPr lang="it-IT" sz="1000">
                          <a:effectLst/>
                        </a:rPr>
                      </a:br>
                      <a:r>
                        <a:rPr lang="it-IT" sz="1000">
                          <a:effectLst/>
                        </a:rPr>
                        <a:t>prova di Matematica</a:t>
                      </a:r>
                      <a:r>
                        <a:rPr lang="it-IT" sz="1000" baseline="30000">
                          <a:effectLst/>
                        </a:rPr>
                        <a:t>1b</a:t>
                      </a:r>
                      <a:endParaRPr lang="it-I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>
                          <a:effectLst/>
                        </a:rPr>
                        <a:t>Esiti degli studenti</a:t>
                      </a:r>
                      <a:br>
                        <a:rPr lang="it-IT" sz="1000">
                          <a:effectLst/>
                        </a:rPr>
                      </a:br>
                      <a:r>
                        <a:rPr lang="it-IT" sz="1000">
                          <a:effectLst/>
                        </a:rPr>
                        <a:t>al netto del cheating</a:t>
                      </a:r>
                      <a:br>
                        <a:rPr lang="it-IT" sz="1000">
                          <a:effectLst/>
                        </a:rPr>
                      </a:br>
                      <a:r>
                        <a:rPr lang="it-IT" sz="1000">
                          <a:effectLst/>
                        </a:rPr>
                        <a:t>nella stessa scala del </a:t>
                      </a:r>
                      <a:br>
                        <a:rPr lang="it-IT" sz="1000">
                          <a:effectLst/>
                        </a:rPr>
                      </a:br>
                      <a:r>
                        <a:rPr lang="it-IT" sz="1000">
                          <a:effectLst/>
                        </a:rPr>
                        <a:t>rapporto nazionale </a:t>
                      </a:r>
                      <a:r>
                        <a:rPr lang="it-IT" sz="1000" baseline="30000">
                          <a:effectLst/>
                        </a:rPr>
                        <a:t>1d</a:t>
                      </a:r>
                      <a:endParaRPr lang="it-I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>
                          <a:effectLst/>
                        </a:rPr>
                        <a:t>Differenza nei risultati</a:t>
                      </a:r>
                      <a:br>
                        <a:rPr lang="it-IT" sz="1000">
                          <a:effectLst/>
                        </a:rPr>
                      </a:br>
                      <a:r>
                        <a:rPr lang="it-IT" sz="1000">
                          <a:effectLst/>
                        </a:rPr>
                        <a:t>(punteggio percentuale)</a:t>
                      </a:r>
                      <a:br>
                        <a:rPr lang="it-IT" sz="1000">
                          <a:effectLst/>
                        </a:rPr>
                      </a:br>
                      <a:r>
                        <a:rPr lang="it-IT" sz="1000">
                          <a:effectLst/>
                        </a:rPr>
                        <a:t>rispetto a classi/scuole con</a:t>
                      </a:r>
                      <a:br>
                        <a:rPr lang="it-IT" sz="1000">
                          <a:effectLst/>
                        </a:rPr>
                      </a:br>
                      <a:r>
                        <a:rPr lang="it-IT" sz="1000">
                          <a:effectLst/>
                        </a:rPr>
                        <a:t>background familiare simile </a:t>
                      </a:r>
                      <a:r>
                        <a:rPr lang="it-IT" sz="1000" baseline="30000">
                          <a:effectLst/>
                        </a:rPr>
                        <a:t>2</a:t>
                      </a:r>
                      <a:endParaRPr lang="it-I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>
                          <a:effectLst/>
                        </a:rPr>
                        <a:t>Background familiare</a:t>
                      </a:r>
                      <a:br>
                        <a:rPr lang="it-IT" sz="1000">
                          <a:effectLst/>
                        </a:rPr>
                      </a:br>
                      <a:r>
                        <a:rPr lang="it-IT" sz="1000">
                          <a:effectLst/>
                        </a:rPr>
                        <a:t>mediano</a:t>
                      </a:r>
                      <a:br>
                        <a:rPr lang="it-IT" sz="1000">
                          <a:effectLst/>
                        </a:rPr>
                      </a:br>
                      <a:r>
                        <a:rPr lang="it-IT" sz="1000">
                          <a:effectLst/>
                        </a:rPr>
                        <a:t>degli studenti </a:t>
                      </a:r>
                      <a:r>
                        <a:rPr lang="it-IT" sz="1000" baseline="30000">
                          <a:effectLst/>
                        </a:rPr>
                        <a:t>3</a:t>
                      </a:r>
                      <a:r>
                        <a:rPr lang="it-IT" sz="1000">
                          <a:effectLst/>
                        </a:rPr>
                        <a:t> </a:t>
                      </a:r>
                      <a:r>
                        <a:rPr lang="it-IT" sz="1000" baseline="30000">
                          <a:effectLst/>
                        </a:rPr>
                        <a:t>4</a:t>
                      </a:r>
                      <a:endParaRPr lang="it-I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>
                          <a:effectLst/>
                        </a:rPr>
                        <a:t>Percentuale copertura</a:t>
                      </a:r>
                      <a:br>
                        <a:rPr lang="it-IT" sz="1000">
                          <a:effectLst/>
                        </a:rPr>
                      </a:br>
                      <a:r>
                        <a:rPr lang="it-IT" sz="1000">
                          <a:effectLst/>
                        </a:rPr>
                        <a:t>background</a:t>
                      </a:r>
                      <a:r>
                        <a:rPr lang="it-IT" sz="1000" baseline="30000">
                          <a:effectLst/>
                        </a:rPr>
                        <a:t>1c</a:t>
                      </a:r>
                      <a:endParaRPr lang="it-I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 b="1" dirty="0">
                          <a:effectLst/>
                        </a:rPr>
                        <a:t>Punteggio</a:t>
                      </a:r>
                      <a:br>
                        <a:rPr lang="it-IT" sz="1000" b="1" dirty="0">
                          <a:effectLst/>
                        </a:rPr>
                      </a:br>
                      <a:r>
                        <a:rPr lang="it-IT" sz="1000" b="1" dirty="0">
                          <a:effectLst/>
                        </a:rPr>
                        <a:t>Veneto</a:t>
                      </a:r>
                      <a:br>
                        <a:rPr lang="it-IT" sz="1000" b="1" dirty="0">
                          <a:effectLst/>
                        </a:rPr>
                      </a:br>
                      <a:r>
                        <a:rPr lang="it-IT" sz="1000" b="1" dirty="0">
                          <a:effectLst/>
                        </a:rPr>
                        <a:t>(51,7) </a:t>
                      </a:r>
                      <a:r>
                        <a:rPr lang="it-IT" sz="1000" b="1" baseline="30000" dirty="0">
                          <a:effectLst/>
                        </a:rPr>
                        <a:t>5</a:t>
                      </a:r>
                      <a:endParaRPr lang="it-IT" sz="9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 b="1" dirty="0">
                          <a:effectLst/>
                        </a:rPr>
                        <a:t>Punteggio</a:t>
                      </a:r>
                      <a:br>
                        <a:rPr lang="it-IT" sz="1000" b="1" dirty="0">
                          <a:effectLst/>
                        </a:rPr>
                      </a:br>
                      <a:r>
                        <a:rPr lang="it-IT" sz="1000" b="1" dirty="0">
                          <a:effectLst/>
                        </a:rPr>
                        <a:t>Nord est</a:t>
                      </a:r>
                      <a:br>
                        <a:rPr lang="it-IT" sz="1000" b="1" dirty="0">
                          <a:effectLst/>
                        </a:rPr>
                      </a:br>
                      <a:r>
                        <a:rPr lang="it-IT" sz="1000" b="1" dirty="0">
                          <a:effectLst/>
                        </a:rPr>
                        <a:t>(51,6) </a:t>
                      </a:r>
                      <a:r>
                        <a:rPr lang="it-IT" sz="1000" b="1" baseline="30000" dirty="0">
                          <a:effectLst/>
                        </a:rPr>
                        <a:t>5</a:t>
                      </a:r>
                      <a:endParaRPr lang="it-IT" sz="9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 b="1" dirty="0">
                          <a:effectLst/>
                        </a:rPr>
                        <a:t>Punteggio</a:t>
                      </a:r>
                      <a:br>
                        <a:rPr lang="it-IT" sz="1000" b="1" dirty="0">
                          <a:effectLst/>
                        </a:rPr>
                      </a:br>
                      <a:r>
                        <a:rPr lang="it-IT" sz="1000" b="1" dirty="0">
                          <a:effectLst/>
                        </a:rPr>
                        <a:t>Italia</a:t>
                      </a:r>
                      <a:br>
                        <a:rPr lang="it-IT" sz="1000" b="1" dirty="0">
                          <a:effectLst/>
                        </a:rPr>
                      </a:br>
                      <a:r>
                        <a:rPr lang="it-IT" sz="1000" b="1" dirty="0">
                          <a:effectLst/>
                        </a:rPr>
                        <a:t>(51,0) </a:t>
                      </a:r>
                      <a:r>
                        <a:rPr lang="it-IT" sz="1000" b="1" baseline="30000" dirty="0">
                          <a:effectLst/>
                        </a:rPr>
                        <a:t>5</a:t>
                      </a:r>
                      <a:endParaRPr lang="it-IT" sz="9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>
                          <a:effectLst/>
                        </a:rPr>
                        <a:t>Punteggio percentuale </a:t>
                      </a:r>
                      <a:br>
                        <a:rPr lang="it-IT" sz="1000">
                          <a:effectLst/>
                        </a:rPr>
                      </a:br>
                      <a:r>
                        <a:rPr lang="it-IT" sz="1000">
                          <a:effectLst/>
                        </a:rPr>
                        <a:t>osservato </a:t>
                      </a:r>
                      <a:r>
                        <a:rPr lang="it-IT" sz="1000" baseline="30000">
                          <a:effectLst/>
                        </a:rPr>
                        <a:t>6</a:t>
                      </a:r>
                      <a:endParaRPr lang="it-I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>
                          <a:effectLst/>
                        </a:rPr>
                        <a:t>cheating in</a:t>
                      </a:r>
                      <a:br>
                        <a:rPr lang="it-IT" sz="1000">
                          <a:effectLst/>
                        </a:rPr>
                      </a:br>
                      <a:r>
                        <a:rPr lang="it-IT" sz="1000">
                          <a:effectLst/>
                        </a:rPr>
                        <a:t>percentuale </a:t>
                      </a:r>
                      <a:r>
                        <a:rPr lang="it-IT" sz="1000" baseline="30000">
                          <a:effectLst/>
                        </a:rPr>
                        <a:t>7</a:t>
                      </a:r>
                      <a:endParaRPr lang="it-I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900">
                          <a:effectLst/>
                        </a:rPr>
                        <a:t> </a:t>
                      </a:r>
                      <a:endParaRPr lang="it-I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</a:tr>
              <a:tr h="34574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>
                          <a:effectLst/>
                        </a:rPr>
                        <a:t>406010320501</a:t>
                      </a:r>
                      <a:endParaRPr lang="it-I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>
                          <a:effectLst/>
                        </a:rPr>
                        <a:t>47,7</a:t>
                      </a:r>
                      <a:endParaRPr lang="it-I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>
                          <a:effectLst/>
                        </a:rPr>
                        <a:t>93,8</a:t>
                      </a:r>
                      <a:endParaRPr lang="it-I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>
                          <a:effectLst/>
                        </a:rPr>
                        <a:t>191,2</a:t>
                      </a:r>
                      <a:endParaRPr lang="it-I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>
                          <a:effectLst/>
                        </a:rPr>
                        <a:t>-9,8</a:t>
                      </a:r>
                      <a:endParaRPr lang="it-I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>
                          <a:effectLst/>
                        </a:rPr>
                        <a:t>alto</a:t>
                      </a:r>
                      <a:endParaRPr lang="it-I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>
                          <a:effectLst/>
                        </a:rPr>
                        <a:t>94,0</a:t>
                      </a:r>
                      <a:endParaRPr lang="it-I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it-IT" sz="10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it-IT" sz="10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it-IT" sz="10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>
                          <a:effectLst/>
                        </a:rPr>
                        <a:t>47,7</a:t>
                      </a:r>
                      <a:endParaRPr lang="it-I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>
                          <a:effectLst/>
                        </a:rPr>
                        <a:t>0,0</a:t>
                      </a:r>
                      <a:endParaRPr lang="it-I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900">
                          <a:effectLst/>
                        </a:rPr>
                        <a:t> </a:t>
                      </a:r>
                      <a:endParaRPr lang="it-I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</a:tr>
              <a:tr h="34574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>
                          <a:effectLst/>
                        </a:rPr>
                        <a:t>406010320502</a:t>
                      </a:r>
                      <a:endParaRPr lang="it-I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>
                          <a:effectLst/>
                        </a:rPr>
                        <a:t>36,8</a:t>
                      </a:r>
                      <a:endParaRPr lang="it-I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>
                          <a:effectLst/>
                        </a:rPr>
                        <a:t>90,0</a:t>
                      </a:r>
                      <a:endParaRPr lang="it-I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>
                          <a:effectLst/>
                        </a:rPr>
                        <a:t>169,7</a:t>
                      </a:r>
                      <a:endParaRPr lang="it-I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>
                          <a:effectLst/>
                        </a:rPr>
                        <a:t>-18,7</a:t>
                      </a:r>
                      <a:endParaRPr lang="it-I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>
                          <a:effectLst/>
                        </a:rPr>
                        <a:t>medio-alto</a:t>
                      </a:r>
                      <a:endParaRPr lang="it-I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>
                          <a:effectLst/>
                        </a:rPr>
                        <a:t>90,0</a:t>
                      </a:r>
                      <a:endParaRPr lang="it-I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it-IT" sz="10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it-IT" sz="10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it-IT" sz="10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>
                          <a:effectLst/>
                        </a:rPr>
                        <a:t>36,8</a:t>
                      </a:r>
                      <a:endParaRPr lang="it-I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>
                          <a:effectLst/>
                        </a:rPr>
                        <a:t>0,0</a:t>
                      </a:r>
                      <a:endParaRPr lang="it-I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900">
                          <a:effectLst/>
                        </a:rPr>
                        <a:t> </a:t>
                      </a:r>
                      <a:endParaRPr lang="it-I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</a:tr>
              <a:tr h="34574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>
                          <a:effectLst/>
                        </a:rPr>
                        <a:t>406010320503</a:t>
                      </a:r>
                      <a:endParaRPr lang="it-I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>
                          <a:effectLst/>
                        </a:rPr>
                        <a:t>54,3</a:t>
                      </a:r>
                      <a:endParaRPr lang="it-I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>
                          <a:effectLst/>
                        </a:rPr>
                        <a:t>89,5</a:t>
                      </a:r>
                      <a:endParaRPr lang="it-I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>
                          <a:effectLst/>
                        </a:rPr>
                        <a:t>202,8</a:t>
                      </a:r>
                      <a:endParaRPr lang="it-I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>
                          <a:effectLst/>
                        </a:rPr>
                        <a:t>-4,0</a:t>
                      </a:r>
                      <a:endParaRPr lang="it-I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>
                          <a:effectLst/>
                        </a:rPr>
                        <a:t>alto</a:t>
                      </a:r>
                      <a:endParaRPr lang="it-I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>
                          <a:effectLst/>
                        </a:rPr>
                        <a:t>89,0</a:t>
                      </a:r>
                      <a:endParaRPr lang="it-I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it-IT" sz="10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it-IT" sz="10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it-IT" sz="10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>
                          <a:effectLst/>
                        </a:rPr>
                        <a:t>54,3</a:t>
                      </a:r>
                      <a:endParaRPr lang="it-I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>
                          <a:effectLst/>
                        </a:rPr>
                        <a:t>0,0</a:t>
                      </a:r>
                      <a:endParaRPr lang="it-I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900">
                          <a:effectLst/>
                        </a:rPr>
                        <a:t> </a:t>
                      </a:r>
                      <a:endParaRPr lang="it-I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</a:tr>
              <a:tr h="34574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>
                          <a:effectLst/>
                        </a:rPr>
                        <a:t>406010320504</a:t>
                      </a:r>
                      <a:endParaRPr lang="it-I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>
                          <a:effectLst/>
                        </a:rPr>
                        <a:t>43,6</a:t>
                      </a:r>
                      <a:endParaRPr lang="it-I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>
                          <a:effectLst/>
                        </a:rPr>
                        <a:t>90,9</a:t>
                      </a:r>
                      <a:endParaRPr lang="it-I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>
                          <a:effectLst/>
                        </a:rPr>
                        <a:t>181,7</a:t>
                      </a:r>
                      <a:endParaRPr lang="it-I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>
                          <a:effectLst/>
                        </a:rPr>
                        <a:t>-14,6</a:t>
                      </a:r>
                      <a:endParaRPr lang="it-I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>
                          <a:effectLst/>
                        </a:rPr>
                        <a:t>alto</a:t>
                      </a:r>
                      <a:endParaRPr lang="it-I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>
                          <a:effectLst/>
                        </a:rPr>
                        <a:t>100,0</a:t>
                      </a:r>
                      <a:endParaRPr lang="it-I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it-IT" sz="10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it-IT" sz="10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it-IT" sz="10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>
                          <a:effectLst/>
                        </a:rPr>
                        <a:t>43,6</a:t>
                      </a:r>
                      <a:endParaRPr lang="it-I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>
                          <a:effectLst/>
                        </a:rPr>
                        <a:t>0,0</a:t>
                      </a:r>
                      <a:endParaRPr lang="it-I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900">
                          <a:effectLst/>
                        </a:rPr>
                        <a:t> </a:t>
                      </a:r>
                      <a:endParaRPr lang="it-I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</a:tr>
              <a:tr h="34574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>
                          <a:effectLst/>
                        </a:rPr>
                        <a:t>406010320505</a:t>
                      </a:r>
                      <a:endParaRPr lang="it-I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>
                          <a:effectLst/>
                        </a:rPr>
                        <a:t>62,4</a:t>
                      </a:r>
                      <a:endParaRPr lang="it-I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>
                          <a:effectLst/>
                        </a:rPr>
                        <a:t>93,8</a:t>
                      </a:r>
                      <a:endParaRPr lang="it-I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>
                          <a:effectLst/>
                        </a:rPr>
                        <a:t>217,5</a:t>
                      </a:r>
                      <a:endParaRPr lang="it-I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>
                          <a:effectLst/>
                        </a:rPr>
                        <a:t>3,9</a:t>
                      </a:r>
                      <a:endParaRPr lang="it-I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>
                          <a:effectLst/>
                        </a:rPr>
                        <a:t>alto</a:t>
                      </a:r>
                      <a:endParaRPr lang="it-I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>
                          <a:effectLst/>
                        </a:rPr>
                        <a:t>88,0</a:t>
                      </a:r>
                      <a:endParaRPr lang="it-I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it-IT" sz="10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it-IT" sz="10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it-IT" sz="10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>
                          <a:effectLst/>
                        </a:rPr>
                        <a:t>63,3</a:t>
                      </a:r>
                      <a:endParaRPr lang="it-I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>
                          <a:effectLst/>
                        </a:rPr>
                        <a:t>1,5</a:t>
                      </a:r>
                      <a:endParaRPr lang="it-I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900">
                          <a:effectLst/>
                        </a:rPr>
                        <a:t> </a:t>
                      </a:r>
                      <a:endParaRPr lang="it-I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</a:tr>
              <a:tr h="34574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>
                          <a:effectLst/>
                        </a:rPr>
                        <a:t>406010320506</a:t>
                      </a:r>
                      <a:endParaRPr lang="it-I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>
                          <a:effectLst/>
                        </a:rPr>
                        <a:t>46,5</a:t>
                      </a:r>
                      <a:endParaRPr lang="it-I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>
                          <a:effectLst/>
                        </a:rPr>
                        <a:t>94,7</a:t>
                      </a:r>
                      <a:endParaRPr lang="it-I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>
                          <a:effectLst/>
                        </a:rPr>
                        <a:t>187,8</a:t>
                      </a:r>
                      <a:endParaRPr lang="it-I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>
                          <a:effectLst/>
                        </a:rPr>
                        <a:t>-9,9</a:t>
                      </a:r>
                      <a:endParaRPr lang="it-I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>
                          <a:effectLst/>
                        </a:rPr>
                        <a:t>alto</a:t>
                      </a:r>
                      <a:endParaRPr lang="it-I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>
                          <a:effectLst/>
                        </a:rPr>
                        <a:t>95,0</a:t>
                      </a:r>
                      <a:endParaRPr lang="it-I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it-IT" sz="10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it-IT" sz="10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it-IT" sz="10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>
                          <a:effectLst/>
                        </a:rPr>
                        <a:t>46,5</a:t>
                      </a:r>
                      <a:endParaRPr lang="it-I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>
                          <a:effectLst/>
                        </a:rPr>
                        <a:t>0,0</a:t>
                      </a:r>
                      <a:endParaRPr lang="it-I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900">
                          <a:effectLst/>
                        </a:rPr>
                        <a:t> </a:t>
                      </a:r>
                      <a:endParaRPr lang="it-I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</a:tr>
              <a:tr h="38207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100" b="1">
                          <a:solidFill>
                            <a:srgbClr val="FF0000"/>
                          </a:solidFill>
                          <a:effectLst/>
                        </a:rPr>
                        <a:t>BLIC831003</a:t>
                      </a:r>
                      <a:endParaRPr lang="it-IT" sz="1100" b="1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100" b="1">
                          <a:solidFill>
                            <a:srgbClr val="FF0000"/>
                          </a:solidFill>
                          <a:effectLst/>
                        </a:rPr>
                        <a:t>48,0</a:t>
                      </a:r>
                      <a:endParaRPr lang="it-IT" sz="1100" b="1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100" b="1">
                          <a:solidFill>
                            <a:srgbClr val="FF0000"/>
                          </a:solidFill>
                          <a:effectLst/>
                        </a:rPr>
                        <a:t>92,0</a:t>
                      </a:r>
                      <a:endParaRPr lang="it-IT" sz="1100" b="1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100" b="1">
                          <a:solidFill>
                            <a:srgbClr val="FF0000"/>
                          </a:solidFill>
                          <a:effectLst/>
                        </a:rPr>
                        <a:t>190,8</a:t>
                      </a:r>
                      <a:endParaRPr lang="it-IT" sz="1100" b="1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100" b="1">
                          <a:solidFill>
                            <a:srgbClr val="FF0000"/>
                          </a:solidFill>
                          <a:effectLst/>
                        </a:rPr>
                        <a:t>-9,6</a:t>
                      </a:r>
                      <a:endParaRPr lang="it-IT" sz="1100" b="1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100" b="1">
                          <a:solidFill>
                            <a:srgbClr val="FF0000"/>
                          </a:solidFill>
                          <a:effectLst/>
                        </a:rPr>
                        <a:t>alto</a:t>
                      </a:r>
                      <a:endParaRPr lang="it-IT" sz="1100" b="1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100" b="1">
                          <a:solidFill>
                            <a:srgbClr val="FF0000"/>
                          </a:solidFill>
                          <a:effectLst/>
                        </a:rPr>
                        <a:t>93,0</a:t>
                      </a:r>
                      <a:endParaRPr lang="it-IT" sz="1100" b="1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it-IT" sz="1100" b="1">
                        <a:solidFill>
                          <a:srgbClr val="FF000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it-IT" sz="1100" b="1">
                        <a:solidFill>
                          <a:srgbClr val="FF000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it-IT" sz="1100" b="1">
                        <a:solidFill>
                          <a:srgbClr val="FF000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100" b="1">
                          <a:solidFill>
                            <a:srgbClr val="FF0000"/>
                          </a:solidFill>
                          <a:effectLst/>
                        </a:rPr>
                        <a:t>48,2</a:t>
                      </a:r>
                      <a:endParaRPr lang="it-IT" sz="1100" b="1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100" b="1" dirty="0">
                          <a:solidFill>
                            <a:srgbClr val="FF0000"/>
                          </a:solidFill>
                          <a:effectLst/>
                        </a:rPr>
                        <a:t>0,2</a:t>
                      </a:r>
                      <a:endParaRPr lang="it-IT" sz="1100" b="1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900" dirty="0">
                          <a:effectLst/>
                        </a:rPr>
                        <a:t> </a:t>
                      </a:r>
                      <a:endParaRPr lang="it-IT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</a:tr>
            </a:tbl>
          </a:graphicData>
        </a:graphic>
      </p:graphicFrame>
      <p:pic>
        <p:nvPicPr>
          <p:cNvPr id="2069" name="Immagine 22" descr="inferior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90770" y="6099216"/>
            <a:ext cx="114300" cy="161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8" name="Immagine 23" descr="inferior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5334" y="6100670"/>
            <a:ext cx="114300" cy="161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7" name="Immagine 24" descr="inferior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6103979"/>
            <a:ext cx="114300" cy="161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6" name="Immagine 25" descr="inferior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83513" y="5733255"/>
            <a:ext cx="114300" cy="161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5" name="Immagine 26" descr="inferior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54621" y="5733253"/>
            <a:ext cx="114300" cy="161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4" name="Immagine 27" descr="inferior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64532" y="5733254"/>
            <a:ext cx="114300" cy="161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3" name="Immagine 28" descr="superior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90770" y="5373214"/>
            <a:ext cx="114300" cy="161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2" name="Immagine 29" descr="superior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79632" y="5373215"/>
            <a:ext cx="114300" cy="161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1" name="Immagine 30" descr="superior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66634" y="5373216"/>
            <a:ext cx="114300" cy="161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0" name="Immagine 31" descr="inferior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6256" y="5004220"/>
            <a:ext cx="114300" cy="161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9" name="Immagine 32" descr="inferior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54232" y="5032306"/>
            <a:ext cx="114300" cy="161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Immagine 33" descr="inferior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5071279"/>
            <a:ext cx="114300" cy="161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7" name="Immagine 34" descr="superior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68999" y="4671394"/>
            <a:ext cx="114300" cy="161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Immagine 35" descr="superior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4671395"/>
            <a:ext cx="114300" cy="161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5" name="Immagine 36" descr="superior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4725144"/>
            <a:ext cx="114300" cy="161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Immagine 37" descr="inferior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6256" y="4359660"/>
            <a:ext cx="114300" cy="161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Immagine 38" descr="inferior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4359661"/>
            <a:ext cx="114300" cy="161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Immagine 39" descr="inferior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4365104"/>
            <a:ext cx="114300" cy="161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Immagine 40" descr="inferior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6256" y="4021393"/>
            <a:ext cx="114300" cy="161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Immagine 41" descr="inferior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4021393"/>
            <a:ext cx="114300" cy="161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49" name="Immagine 42" descr="inferior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4005064"/>
            <a:ext cx="114300" cy="161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04880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it-IT" dirty="0" smtClean="0"/>
              <a:t>Risultato comparato alle 200 scuole con background simile - </a:t>
            </a:r>
            <a:r>
              <a:rPr lang="it-IT" sz="3100" dirty="0" smtClean="0"/>
              <a:t>ITALIANO</a:t>
            </a:r>
            <a:endParaRPr lang="it-IT" sz="3100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343" y="1988840"/>
            <a:ext cx="8922913" cy="3528392"/>
          </a:xfrm>
          <a:prstGeom prst="rect">
            <a:avLst/>
          </a:prstGeom>
          <a:noFill/>
          <a:ln w="28575">
            <a:solidFill>
              <a:srgbClr val="0070C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095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it-IT" sz="3200" dirty="0" smtClean="0"/>
              <a:t>Risultato comparato alle 200 scuole con background simile - MATEMATICA</a:t>
            </a:r>
            <a:endParaRPr lang="it-IT" sz="3200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0440" y="2204864"/>
            <a:ext cx="8682040" cy="3433144"/>
          </a:xfrm>
          <a:prstGeom prst="rect">
            <a:avLst/>
          </a:prstGeom>
          <a:noFill/>
          <a:ln w="28575">
            <a:solidFill>
              <a:srgbClr val="0070C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22307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it-IT" dirty="0" smtClean="0"/>
              <a:t>Parti della prova di italiano</a:t>
            </a:r>
            <a:endParaRPr lang="it-IT" dirty="0"/>
          </a:p>
        </p:txBody>
      </p:sp>
      <p:graphicFrame>
        <p:nvGraphicFramePr>
          <p:cNvPr id="4" name="Segnaposto contenut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928295"/>
              </p:ext>
            </p:extLst>
          </p:nvPr>
        </p:nvGraphicFramePr>
        <p:xfrm>
          <a:off x="539552" y="1628800"/>
          <a:ext cx="8229598" cy="4339536"/>
        </p:xfrm>
        <a:graphic>
          <a:graphicData uri="http://schemas.openxmlformats.org/drawingml/2006/table">
            <a:tbl>
              <a:tblPr/>
              <a:tblGrid>
                <a:gridCol w="739378"/>
                <a:gridCol w="908149"/>
                <a:gridCol w="964406"/>
                <a:gridCol w="908149"/>
                <a:gridCol w="964406"/>
                <a:gridCol w="908149"/>
                <a:gridCol w="964406"/>
                <a:gridCol w="908149"/>
                <a:gridCol w="964406"/>
              </a:tblGrid>
              <a:tr h="0">
                <a:tc gridSpan="9">
                  <a:txBody>
                    <a:bodyPr/>
                    <a:lstStyle/>
                    <a:p>
                      <a:pPr algn="ctr" fontAlgn="ctr"/>
                      <a:endParaRPr lang="it-IT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28" marR="6028" marT="60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120551">
                <a:tc gridSpan="9">
                  <a:txBody>
                    <a:bodyPr/>
                    <a:lstStyle/>
                    <a:p>
                      <a:pPr algn="ctr" fontAlgn="ctr"/>
                      <a:r>
                        <a:rPr lang="it-IT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Parti </a:t>
                      </a:r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della prova Italiano</a:t>
                      </a:r>
                    </a:p>
                  </a:txBody>
                  <a:tcPr marL="6028" marR="6028" marT="60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120551">
                <a:tc gridSpan="9">
                  <a:txBody>
                    <a:bodyPr/>
                    <a:lstStyle/>
                    <a:p>
                      <a:pPr algn="ctr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Istituzione scolastica nel suo complesso</a:t>
                      </a:r>
                    </a:p>
                  </a:txBody>
                  <a:tcPr marL="6028" marR="6028" marT="60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120551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28" marR="6028" marT="60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EE2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Testo narrativo</a:t>
                      </a:r>
                    </a:p>
                  </a:txBody>
                  <a:tcPr marL="6028" marR="6028" marT="60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EE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Testo espositivo</a:t>
                      </a:r>
                    </a:p>
                  </a:txBody>
                  <a:tcPr marL="6028" marR="6028" marT="60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EE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Riflessione sulla lingua</a:t>
                      </a:r>
                    </a:p>
                  </a:txBody>
                  <a:tcPr marL="6028" marR="6028" marT="60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EE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Prova complessiva</a:t>
                      </a:r>
                    </a:p>
                  </a:txBody>
                  <a:tcPr marL="6028" marR="6028" marT="60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EE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120551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28" marR="6028" marT="60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EE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Punteggio medio</a:t>
                      </a:r>
                    </a:p>
                  </a:txBody>
                  <a:tcPr marL="6028" marR="6028" marT="60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EE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Punteggio Italia</a:t>
                      </a:r>
                    </a:p>
                  </a:txBody>
                  <a:tcPr marL="6028" marR="6028" marT="60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EE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Punteggio medio</a:t>
                      </a:r>
                    </a:p>
                  </a:txBody>
                  <a:tcPr marL="6028" marR="6028" marT="60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EE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Punteggio Italia</a:t>
                      </a:r>
                    </a:p>
                  </a:txBody>
                  <a:tcPr marL="6028" marR="6028" marT="60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EE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Punteggio medio</a:t>
                      </a:r>
                    </a:p>
                  </a:txBody>
                  <a:tcPr marL="6028" marR="6028" marT="60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EE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Punteggio Italia</a:t>
                      </a:r>
                    </a:p>
                  </a:txBody>
                  <a:tcPr marL="6028" marR="6028" marT="60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EE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Punteggio medio</a:t>
                      </a:r>
                    </a:p>
                  </a:txBody>
                  <a:tcPr marL="6028" marR="6028" marT="60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EE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Punteggio Italia</a:t>
                      </a:r>
                    </a:p>
                  </a:txBody>
                  <a:tcPr marL="6028" marR="6028" marT="60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EE2"/>
                    </a:solidFill>
                  </a:tcPr>
                </a:tc>
              </a:tr>
              <a:tr h="120551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406010320501</a:t>
                      </a:r>
                    </a:p>
                  </a:txBody>
                  <a:tcPr marL="6028" marR="6028" marT="60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63,9</a:t>
                      </a:r>
                    </a:p>
                  </a:txBody>
                  <a:tcPr marL="6028" marR="6028" marT="60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7">
                  <a:txBody>
                    <a:bodyPr/>
                    <a:lstStyle/>
                    <a:p>
                      <a:pPr algn="ctr" fontAlgn="ctr"/>
                      <a:r>
                        <a:rPr lang="it-IT" sz="1400" b="1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62,7</a:t>
                      </a:r>
                    </a:p>
                  </a:txBody>
                  <a:tcPr marL="6028" marR="6028" marT="60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69,2</a:t>
                      </a:r>
                    </a:p>
                  </a:txBody>
                  <a:tcPr marL="6028" marR="6028" marT="60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7">
                  <a:txBody>
                    <a:bodyPr/>
                    <a:lstStyle/>
                    <a:p>
                      <a:pPr algn="ctr" fontAlgn="ctr"/>
                      <a:r>
                        <a:rPr lang="it-IT" sz="1400" b="1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66,6</a:t>
                      </a:r>
                    </a:p>
                  </a:txBody>
                  <a:tcPr marL="6028" marR="6028" marT="60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55,6</a:t>
                      </a:r>
                    </a:p>
                  </a:txBody>
                  <a:tcPr marL="6028" marR="6028" marT="60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7">
                  <a:txBody>
                    <a:bodyPr/>
                    <a:lstStyle/>
                    <a:p>
                      <a:pPr algn="ctr" fontAlgn="ctr"/>
                      <a:r>
                        <a:rPr lang="it-IT" sz="1400" b="1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60,2</a:t>
                      </a:r>
                    </a:p>
                  </a:txBody>
                  <a:tcPr marL="6028" marR="6028" marT="60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63,8</a:t>
                      </a:r>
                    </a:p>
                  </a:txBody>
                  <a:tcPr marL="6028" marR="6028" marT="60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7">
                  <a:txBody>
                    <a:bodyPr/>
                    <a:lstStyle/>
                    <a:p>
                      <a:pPr algn="ctr" fontAlgn="ctr"/>
                      <a:r>
                        <a:rPr lang="it-IT" sz="1400" b="1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63,5</a:t>
                      </a:r>
                    </a:p>
                  </a:txBody>
                  <a:tcPr marL="6028" marR="6028" marT="60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0551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406010320502</a:t>
                      </a:r>
                    </a:p>
                  </a:txBody>
                  <a:tcPr marL="6028" marR="6028" marT="60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43,6</a:t>
                      </a:r>
                    </a:p>
                  </a:txBody>
                  <a:tcPr marL="6028" marR="6028" marT="60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47,0</a:t>
                      </a:r>
                    </a:p>
                  </a:txBody>
                  <a:tcPr marL="6028" marR="6028" marT="60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45,3</a:t>
                      </a:r>
                    </a:p>
                  </a:txBody>
                  <a:tcPr marL="6028" marR="6028" marT="60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45,2</a:t>
                      </a:r>
                    </a:p>
                  </a:txBody>
                  <a:tcPr marL="6028" marR="6028" marT="60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120551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406010320503</a:t>
                      </a:r>
                    </a:p>
                  </a:txBody>
                  <a:tcPr marL="6028" marR="6028" marT="60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67,0</a:t>
                      </a:r>
                    </a:p>
                  </a:txBody>
                  <a:tcPr marL="6028" marR="6028" marT="60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78,5</a:t>
                      </a:r>
                    </a:p>
                  </a:txBody>
                  <a:tcPr marL="6028" marR="6028" marT="60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66,7</a:t>
                      </a:r>
                    </a:p>
                  </a:txBody>
                  <a:tcPr marL="6028" marR="6028" marT="60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70,9</a:t>
                      </a:r>
                    </a:p>
                  </a:txBody>
                  <a:tcPr marL="6028" marR="6028" marT="60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120551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406010320504</a:t>
                      </a:r>
                    </a:p>
                  </a:txBody>
                  <a:tcPr marL="6028" marR="6028" marT="60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67,8</a:t>
                      </a:r>
                    </a:p>
                  </a:txBody>
                  <a:tcPr marL="6028" marR="6028" marT="60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64,9</a:t>
                      </a:r>
                    </a:p>
                  </a:txBody>
                  <a:tcPr marL="6028" marR="6028" marT="60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53,2</a:t>
                      </a:r>
                    </a:p>
                  </a:txBody>
                  <a:tcPr marL="6028" marR="6028" marT="60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63,4</a:t>
                      </a:r>
                    </a:p>
                  </a:txBody>
                  <a:tcPr marL="6028" marR="6028" marT="60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120551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406010320505</a:t>
                      </a:r>
                    </a:p>
                  </a:txBody>
                  <a:tcPr marL="6028" marR="6028" marT="60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73,1</a:t>
                      </a:r>
                    </a:p>
                  </a:txBody>
                  <a:tcPr marL="6028" marR="6028" marT="60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76,6</a:t>
                      </a:r>
                    </a:p>
                  </a:txBody>
                  <a:tcPr marL="6028" marR="6028" marT="60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68,3</a:t>
                      </a:r>
                    </a:p>
                  </a:txBody>
                  <a:tcPr marL="6028" marR="6028" marT="60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73,2</a:t>
                      </a:r>
                    </a:p>
                  </a:txBody>
                  <a:tcPr marL="6028" marR="6028" marT="60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120551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406010320506</a:t>
                      </a:r>
                    </a:p>
                  </a:txBody>
                  <a:tcPr marL="6028" marR="6028" marT="60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67,5</a:t>
                      </a:r>
                    </a:p>
                  </a:txBody>
                  <a:tcPr marL="6028" marR="6028" marT="60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73,6</a:t>
                      </a:r>
                    </a:p>
                  </a:txBody>
                  <a:tcPr marL="6028" marR="6028" marT="60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49,3</a:t>
                      </a:r>
                    </a:p>
                  </a:txBody>
                  <a:tcPr marL="6028" marR="6028" marT="60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65,4</a:t>
                      </a:r>
                    </a:p>
                  </a:txBody>
                  <a:tcPr marL="6028" marR="6028" marT="60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120551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1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BLIC831003</a:t>
                      </a:r>
                    </a:p>
                  </a:txBody>
                  <a:tcPr marL="6028" marR="6028" marT="60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1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63,3</a:t>
                      </a:r>
                    </a:p>
                  </a:txBody>
                  <a:tcPr marL="6028" marR="6028" marT="60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1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67,7</a:t>
                      </a:r>
                    </a:p>
                  </a:txBody>
                  <a:tcPr marL="6028" marR="6028" marT="60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1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55,8</a:t>
                      </a:r>
                    </a:p>
                  </a:txBody>
                  <a:tcPr marL="6028" marR="6028" marT="60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1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63,1</a:t>
                      </a:r>
                    </a:p>
                  </a:txBody>
                  <a:tcPr marL="6028" marR="6028" marT="60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22658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it-IT" dirty="0" smtClean="0"/>
              <a:t>Parti della prova di matematica</a:t>
            </a:r>
            <a:endParaRPr lang="it-IT" dirty="0"/>
          </a:p>
        </p:txBody>
      </p:sp>
      <p:graphicFrame>
        <p:nvGraphicFramePr>
          <p:cNvPr id="4" name="Segnaposto contenut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36011210"/>
              </p:ext>
            </p:extLst>
          </p:nvPr>
        </p:nvGraphicFramePr>
        <p:xfrm>
          <a:off x="323524" y="1772816"/>
          <a:ext cx="8568955" cy="4247174"/>
        </p:xfrm>
        <a:graphic>
          <a:graphicData uri="http://schemas.openxmlformats.org/drawingml/2006/table">
            <a:tbl>
              <a:tblPr/>
              <a:tblGrid>
                <a:gridCol w="620254"/>
                <a:gridCol w="761835"/>
                <a:gridCol w="809028"/>
                <a:gridCol w="761835"/>
                <a:gridCol w="809028"/>
                <a:gridCol w="761835"/>
                <a:gridCol w="809028"/>
                <a:gridCol w="761835"/>
                <a:gridCol w="809028"/>
                <a:gridCol w="47193"/>
                <a:gridCol w="47193"/>
                <a:gridCol w="761835"/>
                <a:gridCol w="809028"/>
              </a:tblGrid>
              <a:tr h="72008">
                <a:tc gridSpan="13">
                  <a:txBody>
                    <a:bodyPr/>
                    <a:lstStyle/>
                    <a:p>
                      <a:pPr algn="ctr" fontAlgn="ctr"/>
                      <a:endParaRPr lang="it-IT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856" marR="4856" marT="4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240027">
                <a:tc gridSpan="13"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Ambiti </a:t>
                      </a:r>
                      <a:r>
                        <a:rPr lang="it-IT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Matematica</a:t>
                      </a:r>
                    </a:p>
                  </a:txBody>
                  <a:tcPr marL="4856" marR="4856" marT="4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240027">
                <a:tc gridSpan="13"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Istituzione scolastica nel suo complesso</a:t>
                      </a:r>
                    </a:p>
                  </a:txBody>
                  <a:tcPr marL="4856" marR="4856" marT="4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240027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856" marR="4856" marT="4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EE2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it-IT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Numeri</a:t>
                      </a:r>
                    </a:p>
                  </a:txBody>
                  <a:tcPr marL="4856" marR="4856" marT="4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EE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it-IT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Dati e previsioni</a:t>
                      </a:r>
                    </a:p>
                  </a:txBody>
                  <a:tcPr marL="4856" marR="4856" marT="4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EE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it-IT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Spazio e figure</a:t>
                      </a:r>
                    </a:p>
                  </a:txBody>
                  <a:tcPr marL="4856" marR="4856" marT="4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EE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it-IT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Relazioni e funzioni</a:t>
                      </a:r>
                    </a:p>
                  </a:txBody>
                  <a:tcPr marL="4856" marR="4856" marT="4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EE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856" marR="4856" marT="4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856" marR="4856" marT="4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it-IT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Prova complessiva</a:t>
                      </a:r>
                    </a:p>
                  </a:txBody>
                  <a:tcPr marL="4856" marR="4856" marT="4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EE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240027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856" marR="4856" marT="4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EE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Punteggio medio</a:t>
                      </a:r>
                    </a:p>
                  </a:txBody>
                  <a:tcPr marL="4856" marR="4856" marT="4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EE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Punteggio Italia</a:t>
                      </a:r>
                    </a:p>
                  </a:txBody>
                  <a:tcPr marL="4856" marR="4856" marT="4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EE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Punteggio medio</a:t>
                      </a:r>
                    </a:p>
                  </a:txBody>
                  <a:tcPr marL="4856" marR="4856" marT="4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EE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Punteggio Italia</a:t>
                      </a:r>
                    </a:p>
                  </a:txBody>
                  <a:tcPr marL="4856" marR="4856" marT="4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EE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Punteggio medio</a:t>
                      </a:r>
                    </a:p>
                  </a:txBody>
                  <a:tcPr marL="4856" marR="4856" marT="4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EE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Punteggio Italia</a:t>
                      </a:r>
                    </a:p>
                  </a:txBody>
                  <a:tcPr marL="4856" marR="4856" marT="4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EE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Punteggio medio</a:t>
                      </a:r>
                    </a:p>
                  </a:txBody>
                  <a:tcPr marL="4856" marR="4856" marT="4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EE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Punteggio Italia</a:t>
                      </a:r>
                    </a:p>
                  </a:txBody>
                  <a:tcPr marL="4856" marR="4856" marT="4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EE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856" marR="4856" marT="4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856" marR="4856" marT="4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Punteggio medio</a:t>
                      </a:r>
                    </a:p>
                  </a:txBody>
                  <a:tcPr marL="4856" marR="4856" marT="4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EE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Punteggio Italia</a:t>
                      </a:r>
                    </a:p>
                  </a:txBody>
                  <a:tcPr marL="4856" marR="4856" marT="4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EE2"/>
                    </a:solidFill>
                  </a:tcPr>
                </a:tc>
              </a:tr>
              <a:tr h="240027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406010320501</a:t>
                      </a:r>
                    </a:p>
                  </a:txBody>
                  <a:tcPr marL="4856" marR="4856" marT="4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50,3</a:t>
                      </a:r>
                    </a:p>
                  </a:txBody>
                  <a:tcPr marL="4856" marR="4856" marT="4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7">
                  <a:txBody>
                    <a:bodyPr/>
                    <a:lstStyle/>
                    <a:p>
                      <a:pPr algn="ctr" fontAlgn="ctr"/>
                      <a:r>
                        <a:rPr lang="it-IT" sz="1400" b="1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52,7</a:t>
                      </a:r>
                    </a:p>
                  </a:txBody>
                  <a:tcPr marL="4856" marR="4856" marT="4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60,0</a:t>
                      </a:r>
                    </a:p>
                  </a:txBody>
                  <a:tcPr marL="4856" marR="4856" marT="4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7">
                  <a:txBody>
                    <a:bodyPr/>
                    <a:lstStyle/>
                    <a:p>
                      <a:pPr algn="ctr" fontAlgn="ctr"/>
                      <a:r>
                        <a:rPr lang="it-IT" sz="1400" b="1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63,9</a:t>
                      </a:r>
                    </a:p>
                  </a:txBody>
                  <a:tcPr marL="4856" marR="4856" marT="4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35,0</a:t>
                      </a:r>
                    </a:p>
                  </a:txBody>
                  <a:tcPr marL="4856" marR="4856" marT="4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7">
                  <a:txBody>
                    <a:bodyPr/>
                    <a:lstStyle/>
                    <a:p>
                      <a:pPr algn="ctr" fontAlgn="ctr"/>
                      <a:r>
                        <a:rPr lang="it-IT" sz="1400" b="1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45,7</a:t>
                      </a:r>
                    </a:p>
                  </a:txBody>
                  <a:tcPr marL="4856" marR="4856" marT="4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44,4</a:t>
                      </a:r>
                    </a:p>
                  </a:txBody>
                  <a:tcPr marL="4856" marR="4856" marT="4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7">
                  <a:txBody>
                    <a:bodyPr/>
                    <a:lstStyle/>
                    <a:p>
                      <a:pPr algn="ctr" fontAlgn="ctr"/>
                      <a:r>
                        <a:rPr lang="it-IT" sz="1400" b="1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48,3</a:t>
                      </a:r>
                    </a:p>
                  </a:txBody>
                  <a:tcPr marL="4856" marR="4856" marT="4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856" marR="4856" marT="4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856" marR="4856" marT="4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47,7</a:t>
                      </a:r>
                    </a:p>
                  </a:txBody>
                  <a:tcPr marL="4856" marR="4856" marT="4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7">
                  <a:txBody>
                    <a:bodyPr/>
                    <a:lstStyle/>
                    <a:p>
                      <a:pPr algn="ctr" fontAlgn="ctr"/>
                      <a:r>
                        <a:rPr lang="it-IT" sz="1400" b="1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51,0</a:t>
                      </a:r>
                    </a:p>
                  </a:txBody>
                  <a:tcPr marL="4856" marR="4856" marT="4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0027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406010320502</a:t>
                      </a:r>
                    </a:p>
                  </a:txBody>
                  <a:tcPr marL="4856" marR="4856" marT="4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38,9</a:t>
                      </a:r>
                    </a:p>
                  </a:txBody>
                  <a:tcPr marL="4856" marR="4856" marT="4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48,6</a:t>
                      </a:r>
                    </a:p>
                  </a:txBody>
                  <a:tcPr marL="4856" marR="4856" marT="4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29,2</a:t>
                      </a:r>
                    </a:p>
                  </a:txBody>
                  <a:tcPr marL="4856" marR="4856" marT="4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30,3</a:t>
                      </a:r>
                    </a:p>
                  </a:txBody>
                  <a:tcPr marL="4856" marR="4856" marT="4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856" marR="4856" marT="4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856" marR="4856" marT="4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36,8</a:t>
                      </a:r>
                    </a:p>
                  </a:txBody>
                  <a:tcPr marL="4856" marR="4856" marT="4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240027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406010320503</a:t>
                      </a:r>
                    </a:p>
                  </a:txBody>
                  <a:tcPr marL="4856" marR="4856" marT="4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61,5</a:t>
                      </a:r>
                    </a:p>
                  </a:txBody>
                  <a:tcPr marL="4856" marR="4856" marT="4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65,4</a:t>
                      </a:r>
                    </a:p>
                  </a:txBody>
                  <a:tcPr marL="4856" marR="4856" marT="4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30,9</a:t>
                      </a:r>
                    </a:p>
                  </a:txBody>
                  <a:tcPr marL="4856" marR="4856" marT="4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54,9</a:t>
                      </a:r>
                    </a:p>
                  </a:txBody>
                  <a:tcPr marL="4856" marR="4856" marT="4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856" marR="4856" marT="4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856" marR="4856" marT="4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54,3</a:t>
                      </a:r>
                    </a:p>
                  </a:txBody>
                  <a:tcPr marL="4856" marR="4856" marT="4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240027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406010320504</a:t>
                      </a:r>
                    </a:p>
                  </a:txBody>
                  <a:tcPr marL="4856" marR="4856" marT="4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45,8</a:t>
                      </a:r>
                    </a:p>
                  </a:txBody>
                  <a:tcPr marL="4856" marR="4856" marT="4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60,0</a:t>
                      </a:r>
                    </a:p>
                  </a:txBody>
                  <a:tcPr marL="4856" marR="4856" marT="4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34,4</a:t>
                      </a:r>
                    </a:p>
                  </a:txBody>
                  <a:tcPr marL="4856" marR="4856" marT="4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33,9</a:t>
                      </a:r>
                    </a:p>
                  </a:txBody>
                  <a:tcPr marL="4856" marR="4856" marT="4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856" marR="4856" marT="4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856" marR="4856" marT="4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43,6</a:t>
                      </a:r>
                    </a:p>
                  </a:txBody>
                  <a:tcPr marL="4856" marR="4856" marT="4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240027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406010320505</a:t>
                      </a:r>
                    </a:p>
                  </a:txBody>
                  <a:tcPr marL="4856" marR="4856" marT="4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65,7</a:t>
                      </a:r>
                    </a:p>
                  </a:txBody>
                  <a:tcPr marL="4856" marR="4856" marT="4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68,1</a:t>
                      </a:r>
                    </a:p>
                  </a:txBody>
                  <a:tcPr marL="4856" marR="4856" marT="4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55,8</a:t>
                      </a:r>
                    </a:p>
                  </a:txBody>
                  <a:tcPr marL="4856" marR="4856" marT="4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58,4</a:t>
                      </a:r>
                    </a:p>
                  </a:txBody>
                  <a:tcPr marL="4856" marR="4856" marT="4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856" marR="4856" marT="4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856" marR="4856" marT="4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62,4</a:t>
                      </a:r>
                    </a:p>
                  </a:txBody>
                  <a:tcPr marL="4856" marR="4856" marT="4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240027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406010320506</a:t>
                      </a:r>
                    </a:p>
                  </a:txBody>
                  <a:tcPr marL="4856" marR="4856" marT="4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48,7</a:t>
                      </a:r>
                    </a:p>
                  </a:txBody>
                  <a:tcPr marL="4856" marR="4856" marT="4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63,9</a:t>
                      </a:r>
                    </a:p>
                  </a:txBody>
                  <a:tcPr marL="4856" marR="4856" marT="4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29,9</a:t>
                      </a:r>
                    </a:p>
                  </a:txBody>
                  <a:tcPr marL="4856" marR="4856" marT="4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42,6</a:t>
                      </a:r>
                    </a:p>
                  </a:txBody>
                  <a:tcPr marL="4856" marR="4856" marT="4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856" marR="4856" marT="4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856" marR="4856" marT="4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46,5</a:t>
                      </a:r>
                    </a:p>
                  </a:txBody>
                  <a:tcPr marL="4856" marR="4856" marT="4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240027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1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BLIC831003</a:t>
                      </a:r>
                    </a:p>
                  </a:txBody>
                  <a:tcPr marL="4856" marR="4856" marT="4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1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51,2</a:t>
                      </a:r>
                    </a:p>
                  </a:txBody>
                  <a:tcPr marL="4856" marR="4856" marT="4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60,8</a:t>
                      </a:r>
                    </a:p>
                  </a:txBody>
                  <a:tcPr marL="4856" marR="4856" marT="4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35,3</a:t>
                      </a:r>
                    </a:p>
                  </a:txBody>
                  <a:tcPr marL="4856" marR="4856" marT="4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43,3</a:t>
                      </a:r>
                    </a:p>
                  </a:txBody>
                  <a:tcPr marL="4856" marR="4856" marT="4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856" marR="4856" marT="4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856" marR="4856" marT="4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48,0</a:t>
                      </a:r>
                    </a:p>
                  </a:txBody>
                  <a:tcPr marL="4856" marR="4856" marT="4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31454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it-IT" dirty="0" smtClean="0"/>
              <a:t>Parti della prova di matematica</a:t>
            </a:r>
            <a:endParaRPr lang="it-IT" dirty="0"/>
          </a:p>
        </p:txBody>
      </p:sp>
      <p:graphicFrame>
        <p:nvGraphicFramePr>
          <p:cNvPr id="4" name="Segnaposto contenut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84160036"/>
              </p:ext>
            </p:extLst>
          </p:nvPr>
        </p:nvGraphicFramePr>
        <p:xfrm>
          <a:off x="539552" y="1772816"/>
          <a:ext cx="8229598" cy="4275060"/>
        </p:xfrm>
        <a:graphic>
          <a:graphicData uri="http://schemas.openxmlformats.org/drawingml/2006/table">
            <a:tbl>
              <a:tblPr/>
              <a:tblGrid>
                <a:gridCol w="739378"/>
                <a:gridCol w="908149"/>
                <a:gridCol w="964406"/>
                <a:gridCol w="908149"/>
                <a:gridCol w="964406"/>
                <a:gridCol w="908149"/>
                <a:gridCol w="964406"/>
                <a:gridCol w="908149"/>
                <a:gridCol w="964406"/>
              </a:tblGrid>
              <a:tr h="435260">
                <a:tc gridSpan="9"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it-IT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Dimensioni Matematica</a:t>
                      </a:r>
                    </a:p>
                  </a:txBody>
                  <a:tcPr marL="6028" marR="6028" marT="60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90010">
                <a:tc gridSpan="9"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Istituzione scolastica nel suo complesso</a:t>
                      </a:r>
                    </a:p>
                  </a:txBody>
                  <a:tcPr marL="6028" marR="6028" marT="60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90010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28" marR="6028" marT="60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EE2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it-IT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Conoscere</a:t>
                      </a:r>
                    </a:p>
                  </a:txBody>
                  <a:tcPr marL="6028" marR="6028" marT="60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EE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it-IT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Risolvere problemi</a:t>
                      </a:r>
                    </a:p>
                  </a:txBody>
                  <a:tcPr marL="6028" marR="6028" marT="60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EE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it-IT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Argomentare</a:t>
                      </a:r>
                    </a:p>
                  </a:txBody>
                  <a:tcPr marL="6028" marR="6028" marT="60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EE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it-IT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Prova complessiva</a:t>
                      </a:r>
                    </a:p>
                  </a:txBody>
                  <a:tcPr marL="6028" marR="6028" marT="60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EE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90010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28" marR="6028" marT="60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EE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Punteggio medio</a:t>
                      </a:r>
                    </a:p>
                  </a:txBody>
                  <a:tcPr marL="6028" marR="6028" marT="60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EE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Punteggio Italia</a:t>
                      </a:r>
                    </a:p>
                  </a:txBody>
                  <a:tcPr marL="6028" marR="6028" marT="60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EE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Punteggio medio</a:t>
                      </a:r>
                    </a:p>
                  </a:txBody>
                  <a:tcPr marL="6028" marR="6028" marT="60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EE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Punteggio Italia</a:t>
                      </a:r>
                    </a:p>
                  </a:txBody>
                  <a:tcPr marL="6028" marR="6028" marT="60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EE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Punteggio medio</a:t>
                      </a:r>
                    </a:p>
                  </a:txBody>
                  <a:tcPr marL="6028" marR="6028" marT="60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EE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Punteggio Italia</a:t>
                      </a:r>
                    </a:p>
                  </a:txBody>
                  <a:tcPr marL="6028" marR="6028" marT="60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EE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Punteggio medio</a:t>
                      </a:r>
                    </a:p>
                  </a:txBody>
                  <a:tcPr marL="6028" marR="6028" marT="60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EE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Punteggio Italia</a:t>
                      </a:r>
                    </a:p>
                  </a:txBody>
                  <a:tcPr marL="6028" marR="6028" marT="60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EE2"/>
                    </a:solidFill>
                  </a:tcPr>
                </a:tc>
              </a:tr>
              <a:tr h="90010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406010320501</a:t>
                      </a:r>
                    </a:p>
                  </a:txBody>
                  <a:tcPr marL="6028" marR="6028" marT="60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45,3</a:t>
                      </a:r>
                    </a:p>
                  </a:txBody>
                  <a:tcPr marL="6028" marR="6028" marT="60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7">
                  <a:txBody>
                    <a:bodyPr/>
                    <a:lstStyle/>
                    <a:p>
                      <a:pPr algn="ctr" fontAlgn="ctr"/>
                      <a:r>
                        <a:rPr lang="it-IT" sz="1400" b="1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50,5</a:t>
                      </a:r>
                    </a:p>
                  </a:txBody>
                  <a:tcPr marL="6028" marR="6028" marT="60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53,8</a:t>
                      </a:r>
                    </a:p>
                  </a:txBody>
                  <a:tcPr marL="6028" marR="6028" marT="60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7">
                  <a:txBody>
                    <a:bodyPr/>
                    <a:lstStyle/>
                    <a:p>
                      <a:pPr algn="ctr" fontAlgn="ctr"/>
                      <a:r>
                        <a:rPr lang="it-IT" sz="1400" b="1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56,3</a:t>
                      </a:r>
                    </a:p>
                  </a:txBody>
                  <a:tcPr marL="6028" marR="6028" marT="60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36,7</a:t>
                      </a:r>
                    </a:p>
                  </a:txBody>
                  <a:tcPr marL="6028" marR="6028" marT="60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7">
                  <a:txBody>
                    <a:bodyPr/>
                    <a:lstStyle/>
                    <a:p>
                      <a:pPr algn="ctr" fontAlgn="ctr"/>
                      <a:r>
                        <a:rPr lang="it-IT" sz="1400" b="1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48,1</a:t>
                      </a:r>
                    </a:p>
                  </a:txBody>
                  <a:tcPr marL="6028" marR="6028" marT="60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47,7</a:t>
                      </a:r>
                    </a:p>
                  </a:txBody>
                  <a:tcPr marL="6028" marR="6028" marT="60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7">
                  <a:txBody>
                    <a:bodyPr/>
                    <a:lstStyle/>
                    <a:p>
                      <a:pPr algn="ctr" fontAlgn="ctr"/>
                      <a:r>
                        <a:rPr lang="it-IT" sz="1400" b="1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51,0</a:t>
                      </a:r>
                    </a:p>
                  </a:txBody>
                  <a:tcPr marL="6028" marR="6028" marT="60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0010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406010320502</a:t>
                      </a:r>
                    </a:p>
                  </a:txBody>
                  <a:tcPr marL="6028" marR="6028" marT="60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35,4</a:t>
                      </a:r>
                    </a:p>
                  </a:txBody>
                  <a:tcPr marL="6028" marR="6028" marT="60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39,6</a:t>
                      </a:r>
                    </a:p>
                  </a:txBody>
                  <a:tcPr marL="6028" marR="6028" marT="60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33,3</a:t>
                      </a:r>
                    </a:p>
                  </a:txBody>
                  <a:tcPr marL="6028" marR="6028" marT="60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36,8</a:t>
                      </a:r>
                    </a:p>
                  </a:txBody>
                  <a:tcPr marL="6028" marR="6028" marT="60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90010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406010320503</a:t>
                      </a:r>
                    </a:p>
                  </a:txBody>
                  <a:tcPr marL="6028" marR="6028" marT="60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52,6</a:t>
                      </a:r>
                    </a:p>
                  </a:txBody>
                  <a:tcPr marL="6028" marR="6028" marT="60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56,1</a:t>
                      </a:r>
                    </a:p>
                  </a:txBody>
                  <a:tcPr marL="6028" marR="6028" marT="60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55,9</a:t>
                      </a:r>
                    </a:p>
                  </a:txBody>
                  <a:tcPr marL="6028" marR="6028" marT="60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54,3</a:t>
                      </a:r>
                    </a:p>
                  </a:txBody>
                  <a:tcPr marL="6028" marR="6028" marT="60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90010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406010320504</a:t>
                      </a:r>
                    </a:p>
                  </a:txBody>
                  <a:tcPr marL="6028" marR="6028" marT="60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40,0</a:t>
                      </a:r>
                    </a:p>
                  </a:txBody>
                  <a:tcPr marL="6028" marR="6028" marT="60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48,3</a:t>
                      </a:r>
                    </a:p>
                  </a:txBody>
                  <a:tcPr marL="6028" marR="6028" marT="60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42,5</a:t>
                      </a:r>
                    </a:p>
                  </a:txBody>
                  <a:tcPr marL="6028" marR="6028" marT="60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43,6</a:t>
                      </a:r>
                    </a:p>
                  </a:txBody>
                  <a:tcPr marL="6028" marR="6028" marT="60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90010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406010320505</a:t>
                      </a:r>
                    </a:p>
                  </a:txBody>
                  <a:tcPr marL="6028" marR="6028" marT="60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64,3</a:t>
                      </a:r>
                    </a:p>
                  </a:txBody>
                  <a:tcPr marL="6028" marR="6028" marT="60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59,5</a:t>
                      </a:r>
                    </a:p>
                  </a:txBody>
                  <a:tcPr marL="6028" marR="6028" marT="60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64,0</a:t>
                      </a:r>
                    </a:p>
                  </a:txBody>
                  <a:tcPr marL="6028" marR="6028" marT="60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62,4</a:t>
                      </a:r>
                    </a:p>
                  </a:txBody>
                  <a:tcPr marL="6028" marR="6028" marT="60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90010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406010320506</a:t>
                      </a:r>
                    </a:p>
                  </a:txBody>
                  <a:tcPr marL="6028" marR="6028" marT="60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41,5</a:t>
                      </a:r>
                    </a:p>
                  </a:txBody>
                  <a:tcPr marL="6028" marR="6028" marT="60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53,0</a:t>
                      </a:r>
                    </a:p>
                  </a:txBody>
                  <a:tcPr marL="6028" marR="6028" marT="60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45,8</a:t>
                      </a:r>
                    </a:p>
                  </a:txBody>
                  <a:tcPr marL="6028" marR="6028" marT="60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46,5</a:t>
                      </a:r>
                    </a:p>
                  </a:txBody>
                  <a:tcPr marL="6028" marR="6028" marT="60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90010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1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BLIC831003</a:t>
                      </a:r>
                    </a:p>
                  </a:txBody>
                  <a:tcPr marL="6028" marR="6028" marT="60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1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45,8</a:t>
                      </a:r>
                    </a:p>
                  </a:txBody>
                  <a:tcPr marL="6028" marR="6028" marT="60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1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51,3</a:t>
                      </a:r>
                    </a:p>
                  </a:txBody>
                  <a:tcPr marL="6028" marR="6028" marT="60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1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46,0</a:t>
                      </a:r>
                    </a:p>
                  </a:txBody>
                  <a:tcPr marL="6028" marR="6028" marT="60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1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48,0</a:t>
                      </a:r>
                    </a:p>
                  </a:txBody>
                  <a:tcPr marL="6028" marR="6028" marT="60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68302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it-IT" dirty="0" smtClean="0"/>
              <a:t>Distribuzione degli studenti per livello Italiano</a:t>
            </a:r>
            <a:endParaRPr lang="it-IT" dirty="0"/>
          </a:p>
        </p:txBody>
      </p:sp>
      <p:graphicFrame>
        <p:nvGraphicFramePr>
          <p:cNvPr id="6" name="Segnaposto contenuto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40031486"/>
              </p:ext>
            </p:extLst>
          </p:nvPr>
        </p:nvGraphicFramePr>
        <p:xfrm>
          <a:off x="395536" y="1844824"/>
          <a:ext cx="8568954" cy="396087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428159"/>
                <a:gridCol w="1428159"/>
                <a:gridCol w="1428159"/>
                <a:gridCol w="1428159"/>
                <a:gridCol w="1428159"/>
                <a:gridCol w="1428159"/>
              </a:tblGrid>
              <a:tr h="213276">
                <a:tc gridSpan="6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400" dirty="0">
                          <a:effectLst/>
                        </a:rPr>
                        <a:t>Istituzione scolastica nel suo complesso</a:t>
                      </a:r>
                      <a:endParaRPr lang="it-IT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44120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400" dirty="0">
                          <a:effectLst/>
                        </a:rPr>
                        <a:t>Classi</a:t>
                      </a:r>
                      <a:endParaRPr lang="it-IT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400" b="0" dirty="0">
                          <a:effectLst/>
                        </a:rPr>
                        <a:t>Numero studenti</a:t>
                      </a:r>
                      <a:br>
                        <a:rPr lang="it-IT" sz="1400" b="0" dirty="0">
                          <a:effectLst/>
                        </a:rPr>
                      </a:br>
                      <a:r>
                        <a:rPr lang="it-IT" sz="1400" b="0" dirty="0">
                          <a:effectLst/>
                        </a:rPr>
                        <a:t>livello 1</a:t>
                      </a:r>
                      <a:endParaRPr lang="it-IT" sz="14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400" dirty="0">
                          <a:effectLst/>
                        </a:rPr>
                        <a:t>Numero studenti</a:t>
                      </a:r>
                      <a:br>
                        <a:rPr lang="it-IT" sz="1400" dirty="0">
                          <a:effectLst/>
                        </a:rPr>
                      </a:br>
                      <a:r>
                        <a:rPr lang="it-IT" sz="1400" dirty="0">
                          <a:effectLst/>
                        </a:rPr>
                        <a:t>livello 2</a:t>
                      </a:r>
                      <a:endParaRPr lang="it-IT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400" dirty="0">
                          <a:effectLst/>
                        </a:rPr>
                        <a:t>Numero studenti</a:t>
                      </a:r>
                      <a:br>
                        <a:rPr lang="it-IT" sz="1400" dirty="0">
                          <a:effectLst/>
                        </a:rPr>
                      </a:br>
                      <a:r>
                        <a:rPr lang="it-IT" sz="1400" dirty="0">
                          <a:effectLst/>
                        </a:rPr>
                        <a:t>livello 3</a:t>
                      </a:r>
                      <a:endParaRPr lang="it-IT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400">
                          <a:effectLst/>
                        </a:rPr>
                        <a:t>Numero studenti</a:t>
                      </a:r>
                      <a:br>
                        <a:rPr lang="it-IT" sz="1400">
                          <a:effectLst/>
                        </a:rPr>
                      </a:br>
                      <a:r>
                        <a:rPr lang="it-IT" sz="1400">
                          <a:effectLst/>
                        </a:rPr>
                        <a:t>livello 4</a:t>
                      </a:r>
                      <a:endParaRPr lang="it-IT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400">
                          <a:effectLst/>
                        </a:rPr>
                        <a:t>Numero studenti</a:t>
                      </a:r>
                      <a:br>
                        <a:rPr lang="it-IT" sz="1400">
                          <a:effectLst/>
                        </a:rPr>
                      </a:br>
                      <a:r>
                        <a:rPr lang="it-IT" sz="1400">
                          <a:effectLst/>
                        </a:rPr>
                        <a:t>livello 5</a:t>
                      </a:r>
                      <a:endParaRPr lang="it-IT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</a:tr>
              <a:tr h="21327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400" dirty="0">
                          <a:effectLst/>
                        </a:rPr>
                        <a:t>406010320501 </a:t>
                      </a:r>
                      <a:endParaRPr lang="it-IT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400" b="0" dirty="0">
                          <a:effectLst/>
                        </a:rPr>
                        <a:t>4</a:t>
                      </a:r>
                      <a:endParaRPr lang="it-IT" sz="14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400">
                          <a:effectLst/>
                        </a:rPr>
                        <a:t>1</a:t>
                      </a:r>
                      <a:endParaRPr lang="it-IT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400" dirty="0">
                          <a:effectLst/>
                        </a:rPr>
                        <a:t>5</a:t>
                      </a:r>
                      <a:endParaRPr lang="it-IT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400" dirty="0">
                          <a:effectLst/>
                        </a:rPr>
                        <a:t>3</a:t>
                      </a:r>
                      <a:endParaRPr lang="it-IT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400">
                          <a:effectLst/>
                        </a:rPr>
                        <a:t>3</a:t>
                      </a:r>
                      <a:endParaRPr lang="it-IT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</a:tr>
              <a:tr h="21327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400" dirty="0">
                          <a:effectLst/>
                        </a:rPr>
                        <a:t>406010320502 </a:t>
                      </a:r>
                      <a:endParaRPr lang="it-IT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400" b="0" dirty="0">
                          <a:effectLst/>
                        </a:rPr>
                        <a:t>11</a:t>
                      </a:r>
                      <a:endParaRPr lang="it-IT" sz="14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400">
                          <a:effectLst/>
                        </a:rPr>
                        <a:t>3</a:t>
                      </a:r>
                      <a:endParaRPr lang="it-IT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400">
                          <a:effectLst/>
                        </a:rPr>
                        <a:t>3</a:t>
                      </a:r>
                      <a:endParaRPr lang="it-IT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400" dirty="0">
                          <a:effectLst/>
                        </a:rPr>
                        <a:t>2</a:t>
                      </a:r>
                      <a:endParaRPr lang="it-IT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400">
                          <a:effectLst/>
                        </a:rPr>
                        <a:t>0</a:t>
                      </a:r>
                      <a:endParaRPr lang="it-IT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</a:tr>
              <a:tr h="21327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400" dirty="0">
                          <a:effectLst/>
                        </a:rPr>
                        <a:t>406010320503 </a:t>
                      </a:r>
                      <a:endParaRPr lang="it-IT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400" b="0" dirty="0">
                          <a:effectLst/>
                        </a:rPr>
                        <a:t>1</a:t>
                      </a:r>
                      <a:endParaRPr lang="it-IT" sz="14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400">
                          <a:effectLst/>
                        </a:rPr>
                        <a:t>2</a:t>
                      </a:r>
                      <a:endParaRPr lang="it-IT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400">
                          <a:effectLst/>
                        </a:rPr>
                        <a:t>4</a:t>
                      </a:r>
                      <a:endParaRPr lang="it-IT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400" dirty="0">
                          <a:effectLst/>
                        </a:rPr>
                        <a:t>6</a:t>
                      </a:r>
                      <a:endParaRPr lang="it-IT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400">
                          <a:effectLst/>
                        </a:rPr>
                        <a:t>5</a:t>
                      </a:r>
                      <a:endParaRPr lang="it-IT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</a:tr>
              <a:tr h="21327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400" dirty="0">
                          <a:effectLst/>
                        </a:rPr>
                        <a:t>406010320504 </a:t>
                      </a:r>
                      <a:endParaRPr lang="it-IT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400" b="0" dirty="0">
                          <a:effectLst/>
                        </a:rPr>
                        <a:t>6</a:t>
                      </a:r>
                      <a:endParaRPr lang="it-IT" sz="14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400">
                          <a:effectLst/>
                        </a:rPr>
                        <a:t>0</a:t>
                      </a:r>
                      <a:endParaRPr lang="it-IT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400">
                          <a:effectLst/>
                        </a:rPr>
                        <a:t>3</a:t>
                      </a:r>
                      <a:endParaRPr lang="it-IT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400" dirty="0">
                          <a:effectLst/>
                        </a:rPr>
                        <a:t>5</a:t>
                      </a:r>
                      <a:endParaRPr lang="it-IT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400">
                          <a:effectLst/>
                        </a:rPr>
                        <a:t>5</a:t>
                      </a:r>
                      <a:endParaRPr lang="it-IT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</a:tr>
              <a:tr h="21327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400" dirty="0">
                          <a:effectLst/>
                        </a:rPr>
                        <a:t>406010320505 </a:t>
                      </a:r>
                      <a:endParaRPr lang="it-IT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400" b="0" dirty="0">
                          <a:effectLst/>
                        </a:rPr>
                        <a:t>1</a:t>
                      </a:r>
                      <a:endParaRPr lang="it-IT" sz="14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400">
                          <a:effectLst/>
                        </a:rPr>
                        <a:t>2</a:t>
                      </a:r>
                      <a:endParaRPr lang="it-IT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400">
                          <a:effectLst/>
                        </a:rPr>
                        <a:t>2</a:t>
                      </a:r>
                      <a:endParaRPr lang="it-IT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400" dirty="0">
                          <a:effectLst/>
                        </a:rPr>
                        <a:t>4</a:t>
                      </a:r>
                      <a:endParaRPr lang="it-IT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400">
                          <a:effectLst/>
                        </a:rPr>
                        <a:t>5</a:t>
                      </a:r>
                      <a:endParaRPr lang="it-IT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</a:tr>
              <a:tr h="21327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400" dirty="0">
                          <a:effectLst/>
                        </a:rPr>
                        <a:t>406010320506 </a:t>
                      </a:r>
                      <a:endParaRPr lang="it-IT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400" b="0" dirty="0">
                          <a:effectLst/>
                        </a:rPr>
                        <a:t>1</a:t>
                      </a:r>
                      <a:endParaRPr lang="it-IT" sz="14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400">
                          <a:effectLst/>
                        </a:rPr>
                        <a:t>4</a:t>
                      </a:r>
                      <a:endParaRPr lang="it-IT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400">
                          <a:effectLst/>
                        </a:rPr>
                        <a:t>7</a:t>
                      </a:r>
                      <a:endParaRPr lang="it-IT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400" dirty="0">
                          <a:effectLst/>
                        </a:rPr>
                        <a:t>4</a:t>
                      </a:r>
                      <a:endParaRPr lang="it-IT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400">
                          <a:effectLst/>
                        </a:rPr>
                        <a:t>2</a:t>
                      </a:r>
                      <a:endParaRPr lang="it-IT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</a:tr>
              <a:tr h="66914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400" dirty="0">
                          <a:effectLst/>
                        </a:rPr>
                        <a:t>Istituto/Dettaglio territoriale</a:t>
                      </a:r>
                      <a:endParaRPr lang="it-IT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400">
                          <a:effectLst/>
                        </a:rPr>
                        <a:t>Percentuale studenti</a:t>
                      </a:r>
                      <a:br>
                        <a:rPr lang="it-IT" sz="1400">
                          <a:effectLst/>
                        </a:rPr>
                      </a:br>
                      <a:r>
                        <a:rPr lang="it-IT" sz="1400">
                          <a:effectLst/>
                        </a:rPr>
                        <a:t>livello 1</a:t>
                      </a:r>
                      <a:endParaRPr lang="it-IT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400">
                          <a:effectLst/>
                        </a:rPr>
                        <a:t>Percentuale studenti</a:t>
                      </a:r>
                      <a:br>
                        <a:rPr lang="it-IT" sz="1400">
                          <a:effectLst/>
                        </a:rPr>
                      </a:br>
                      <a:r>
                        <a:rPr lang="it-IT" sz="1400">
                          <a:effectLst/>
                        </a:rPr>
                        <a:t>livello 2</a:t>
                      </a:r>
                      <a:endParaRPr lang="it-IT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400">
                          <a:effectLst/>
                        </a:rPr>
                        <a:t>Percentuale studenti</a:t>
                      </a:r>
                      <a:br>
                        <a:rPr lang="it-IT" sz="1400">
                          <a:effectLst/>
                        </a:rPr>
                      </a:br>
                      <a:r>
                        <a:rPr lang="it-IT" sz="1400">
                          <a:effectLst/>
                        </a:rPr>
                        <a:t>livello 3</a:t>
                      </a:r>
                      <a:endParaRPr lang="it-IT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400" dirty="0">
                          <a:effectLst/>
                        </a:rPr>
                        <a:t>Percentuale studenti</a:t>
                      </a:r>
                      <a:br>
                        <a:rPr lang="it-IT" sz="1400" dirty="0">
                          <a:effectLst/>
                        </a:rPr>
                      </a:br>
                      <a:r>
                        <a:rPr lang="it-IT" sz="1400" dirty="0">
                          <a:effectLst/>
                        </a:rPr>
                        <a:t>livello 4</a:t>
                      </a:r>
                      <a:endParaRPr lang="it-IT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400">
                          <a:effectLst/>
                        </a:rPr>
                        <a:t>Percentuale studenti</a:t>
                      </a:r>
                      <a:br>
                        <a:rPr lang="it-IT" sz="1400">
                          <a:effectLst/>
                        </a:rPr>
                      </a:br>
                      <a:r>
                        <a:rPr lang="it-IT" sz="1400">
                          <a:effectLst/>
                        </a:rPr>
                        <a:t>livello 5</a:t>
                      </a:r>
                      <a:endParaRPr lang="it-IT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</a:tr>
              <a:tr h="21327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b="1" dirty="0">
                          <a:effectLst/>
                        </a:rPr>
                        <a:t>BLIC831003 </a:t>
                      </a:r>
                      <a:endParaRPr lang="it-IT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b="1">
                          <a:effectLst/>
                        </a:rPr>
                        <a:t>23,1%</a:t>
                      </a:r>
                      <a:endParaRPr lang="it-IT" sz="16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b="1">
                          <a:effectLst/>
                        </a:rPr>
                        <a:t>11,5%</a:t>
                      </a:r>
                      <a:endParaRPr lang="it-IT" sz="16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b="1">
                          <a:effectLst/>
                        </a:rPr>
                        <a:t>23,1%</a:t>
                      </a:r>
                      <a:endParaRPr lang="it-IT" sz="16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b="1" dirty="0">
                          <a:effectLst/>
                        </a:rPr>
                        <a:t>23,1%</a:t>
                      </a:r>
                      <a:endParaRPr lang="it-IT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b="1" dirty="0">
                          <a:effectLst/>
                        </a:rPr>
                        <a:t>19,2%</a:t>
                      </a:r>
                      <a:endParaRPr lang="it-IT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</a:tr>
              <a:tr h="21327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400" dirty="0">
                          <a:effectLst/>
                        </a:rPr>
                        <a:t>Veneto </a:t>
                      </a:r>
                      <a:endParaRPr lang="it-IT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400">
                          <a:effectLst/>
                        </a:rPr>
                        <a:t>18,3%</a:t>
                      </a:r>
                      <a:endParaRPr lang="it-IT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400">
                          <a:effectLst/>
                        </a:rPr>
                        <a:t>16,0%</a:t>
                      </a:r>
                      <a:endParaRPr lang="it-IT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400">
                          <a:effectLst/>
                        </a:rPr>
                        <a:t>24,3%</a:t>
                      </a:r>
                      <a:endParaRPr lang="it-IT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400" dirty="0">
                          <a:effectLst/>
                        </a:rPr>
                        <a:t>21,3%</a:t>
                      </a:r>
                      <a:endParaRPr lang="it-IT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400" dirty="0">
                          <a:effectLst/>
                        </a:rPr>
                        <a:t>20,1%</a:t>
                      </a:r>
                      <a:endParaRPr lang="it-IT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</a:tr>
              <a:tr h="21327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400" dirty="0">
                          <a:effectLst/>
                        </a:rPr>
                        <a:t>Nord est </a:t>
                      </a:r>
                      <a:endParaRPr lang="it-IT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400">
                          <a:effectLst/>
                        </a:rPr>
                        <a:t>20,0%</a:t>
                      </a:r>
                      <a:endParaRPr lang="it-IT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400">
                          <a:effectLst/>
                        </a:rPr>
                        <a:t>16,5%</a:t>
                      </a:r>
                      <a:endParaRPr lang="it-IT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400">
                          <a:effectLst/>
                        </a:rPr>
                        <a:t>23,7%</a:t>
                      </a:r>
                      <a:endParaRPr lang="it-IT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400">
                          <a:effectLst/>
                        </a:rPr>
                        <a:t>20,6%</a:t>
                      </a:r>
                      <a:endParaRPr lang="it-IT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400" dirty="0">
                          <a:effectLst/>
                        </a:rPr>
                        <a:t>19,3%</a:t>
                      </a:r>
                      <a:endParaRPr lang="it-IT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</a:tr>
              <a:tr h="21327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400" dirty="0">
                          <a:effectLst/>
                        </a:rPr>
                        <a:t>Italia </a:t>
                      </a:r>
                      <a:endParaRPr lang="it-IT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400">
                          <a:effectLst/>
                        </a:rPr>
                        <a:t>20,8%</a:t>
                      </a:r>
                      <a:endParaRPr lang="it-IT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400">
                          <a:effectLst/>
                        </a:rPr>
                        <a:t>16,4%</a:t>
                      </a:r>
                      <a:endParaRPr lang="it-IT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400">
                          <a:effectLst/>
                        </a:rPr>
                        <a:t>22,1%</a:t>
                      </a:r>
                      <a:endParaRPr lang="it-IT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400">
                          <a:effectLst/>
                        </a:rPr>
                        <a:t>20,1%</a:t>
                      </a:r>
                      <a:endParaRPr lang="it-IT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400" dirty="0">
                          <a:effectLst/>
                        </a:rPr>
                        <a:t>20,6%</a:t>
                      </a:r>
                      <a:endParaRPr lang="it-IT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03492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hiaro">
  <a:themeElements>
    <a:clrScheme name="Chiaro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classico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hiar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Clarity</Template>
  <TotalTime>261</TotalTime>
  <Words>696</Words>
  <Application>Microsoft Office PowerPoint</Application>
  <PresentationFormat>Presentazione su schermo (4:3)</PresentationFormat>
  <Paragraphs>512</Paragraphs>
  <Slides>10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10</vt:i4>
      </vt:variant>
    </vt:vector>
  </HeadingPairs>
  <TitlesOfParts>
    <vt:vector size="11" baseType="lpstr">
      <vt:lpstr>Chiaro</vt:lpstr>
      <vt:lpstr>INVALSI 2015 2016 CLASSE 5^</vt:lpstr>
      <vt:lpstr>Italiano risultati generali</vt:lpstr>
      <vt:lpstr>Matematica risultati generali</vt:lpstr>
      <vt:lpstr>Risultato comparato alle 200 scuole con background simile - ITALIANO</vt:lpstr>
      <vt:lpstr>Risultato comparato alle 200 scuole con background simile - MATEMATICA</vt:lpstr>
      <vt:lpstr>Parti della prova di italiano</vt:lpstr>
      <vt:lpstr>Parti della prova di matematica</vt:lpstr>
      <vt:lpstr>Parti della prova di matematica</vt:lpstr>
      <vt:lpstr>Distribuzione degli studenti per livello Italiano</vt:lpstr>
      <vt:lpstr>Distribuzione degli studenti per livello Matematica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INVALSI 2015 2016 CLASSE 5^</dc:title>
  <dc:creator>Orietta</dc:creator>
  <cp:lastModifiedBy>Orietta</cp:lastModifiedBy>
  <cp:revision>11</cp:revision>
  <dcterms:created xsi:type="dcterms:W3CDTF">2016-10-26T08:08:02Z</dcterms:created>
  <dcterms:modified xsi:type="dcterms:W3CDTF">2016-11-29T09:03:31Z</dcterms:modified>
</cp:coreProperties>
</file>