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E9A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417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25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297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85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56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1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04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513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05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1594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41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2C4FF-CF04-444F-AC61-2B52FBA27019}" type="datetimeFigureOut">
              <a:rPr lang="it-IT" smtClean="0"/>
              <a:t>29/11/2016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7A8EA-B6B2-434F-96A5-EE21AE78DE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83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b="1" dirty="0" smtClean="0"/>
              <a:t>Analisi delle prove </a:t>
            </a:r>
            <a:endParaRPr lang="it-IT" b="1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solidFill>
            <a:srgbClr val="CCFFFF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Classi </a:t>
            </a:r>
            <a:r>
              <a:rPr lang="it-IT" dirty="0"/>
              <a:t>V</a:t>
            </a:r>
            <a:endParaRPr lang="it-IT" dirty="0" smtClean="0"/>
          </a:p>
          <a:p>
            <a:r>
              <a:rPr lang="it-IT" b="1" dirty="0" smtClean="0"/>
              <a:t>SCUOLA PRIMARIA</a:t>
            </a:r>
          </a:p>
          <a:p>
            <a:r>
              <a:rPr lang="it-IT" b="1" dirty="0" smtClean="0"/>
              <a:t>Matematica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936249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/>
              <a:t>I quesiti sono distribuiti negli ambiti secondo la tabella seguente: </a:t>
            </a:r>
          </a:p>
          <a:p>
            <a:pPr marL="0" indent="0">
              <a:buNone/>
            </a:pPr>
            <a:endParaRPr lang="it-IT" sz="2000" dirty="0" smtClean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  <a:ln>
            <a:solidFill>
              <a:srgbClr val="002060"/>
            </a:solidFill>
          </a:ln>
        </p:spPr>
        <p:txBody>
          <a:bodyPr/>
          <a:lstStyle/>
          <a:p>
            <a:r>
              <a:rPr lang="it-IT" b="1" dirty="0" smtClean="0"/>
              <a:t>Prova </a:t>
            </a:r>
            <a:r>
              <a:rPr lang="it-IT" b="1" dirty="0"/>
              <a:t>V</a:t>
            </a:r>
            <a:r>
              <a:rPr lang="it-IT" b="1" dirty="0" smtClean="0"/>
              <a:t> </a:t>
            </a:r>
            <a:r>
              <a:rPr lang="it-IT" b="1" dirty="0" smtClean="0"/>
              <a:t>primaria Matematica</a:t>
            </a:r>
            <a:endParaRPr lang="it-IT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182982"/>
              </p:ext>
            </p:extLst>
          </p:nvPr>
        </p:nvGraphicFramePr>
        <p:xfrm>
          <a:off x="971600" y="2348880"/>
          <a:ext cx="7128792" cy="303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264"/>
                <a:gridCol w="2376264"/>
                <a:gridCol w="2376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Ambito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Numero di domande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Numero di Item </a:t>
                      </a:r>
                      <a:endParaRPr lang="it-IT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Numeri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/>
                        <a:t>13 </a:t>
                      </a:r>
                      <a:endParaRPr lang="it-IT" dirty="0" smtClean="0"/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Spazio e figure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 Dati e previsioni 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6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Relazioni e funzioni 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12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2"/>
                          </a:solidFill>
                        </a:rPr>
                        <a:t>Totale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34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47</a:t>
                      </a:r>
                      <a:endParaRPr lang="it-IT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629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  <a:ln>
            <a:solidFill>
              <a:srgbClr val="0070C0"/>
            </a:solidFill>
          </a:ln>
        </p:spPr>
        <p:txBody>
          <a:bodyPr/>
          <a:lstStyle/>
          <a:p>
            <a:r>
              <a:rPr lang="it-IT" dirty="0" smtClean="0"/>
              <a:t>Criticità</a:t>
            </a:r>
            <a:endParaRPr lang="it-IT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554052"/>
              </p:ext>
            </p:extLst>
          </p:nvPr>
        </p:nvGraphicFramePr>
        <p:xfrm>
          <a:off x="611560" y="1628800"/>
          <a:ext cx="7920879" cy="485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5"/>
                <a:gridCol w="3168352"/>
                <a:gridCol w="31683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Item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Ambito del contenuto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Dimensione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D10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Relazioni e funzioni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Argomentare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D24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Dati e previsioni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Risolvere problemi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D6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Numeri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Risolvere problemi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D22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Relazioni e funzioni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Risolvere problemi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D28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Dati e previsioni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Risolvere problemi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D26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Spazio e figure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Conoscere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D4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Spazio e figure</a:t>
                      </a:r>
                    </a:p>
                    <a:p>
                      <a:pPr algn="ctr"/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tx2"/>
                          </a:solidFill>
                        </a:rPr>
                        <a:t>Conoscere</a:t>
                      </a:r>
                      <a:endParaRPr lang="it-IT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32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b="1" dirty="0" smtClean="0"/>
              <a:t>Item </a:t>
            </a:r>
            <a:r>
              <a:rPr lang="it-IT" b="1" dirty="0" smtClean="0"/>
              <a:t>D6</a:t>
            </a:r>
            <a:endParaRPr lang="it-IT" dirty="0"/>
          </a:p>
        </p:txBody>
      </p:sp>
      <p:pic>
        <p:nvPicPr>
          <p:cNvPr id="5" name="Segnaposto contenuto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76864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64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650876"/>
            <a:ext cx="4752528" cy="4968552"/>
          </a:xfrm>
          <a:ln>
            <a:solidFill>
              <a:schemeClr val="tx2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AMBITO PREVALENTE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Numeri</a:t>
            </a:r>
          </a:p>
          <a:p>
            <a:r>
              <a:rPr lang="it-IT" b="1" dirty="0">
                <a:solidFill>
                  <a:srgbClr val="FF0000"/>
                </a:solidFill>
              </a:rPr>
              <a:t>SCOPO DELLA DOMANDA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Individuare la metrica in una retta numerica e trovare il numero corretto in </a:t>
            </a:r>
            <a:r>
              <a:rPr lang="it-IT" dirty="0" smtClean="0">
                <a:solidFill>
                  <a:schemeClr val="tx2"/>
                </a:solidFill>
              </a:rPr>
              <a:t>una determinata </a:t>
            </a:r>
            <a:r>
              <a:rPr lang="it-IT" dirty="0">
                <a:solidFill>
                  <a:schemeClr val="tx2"/>
                </a:solidFill>
              </a:rPr>
              <a:t>posizione.</a:t>
            </a:r>
          </a:p>
          <a:p>
            <a:r>
              <a:rPr lang="it-IT" b="1" dirty="0">
                <a:solidFill>
                  <a:srgbClr val="FF0000"/>
                </a:solidFill>
              </a:rPr>
              <a:t>PROCESSO PREVALENTE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Risolvere problemi utilizzando strategie in ambiti diversi – numerico, geometrico, algebrico.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TRAGUARDO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Riesce a risolvere facili problemi in tutti gli ambiti di contenuto, mantenendo il controllo sia sul processo risolutivo, sia sui risultati. Descrive il procedimento seguito e riconosce strategie di soluzione diverse dalla propria.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OBIETTIVO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i="1" dirty="0">
                <a:solidFill>
                  <a:schemeClr val="tx2"/>
                </a:solidFill>
              </a:rPr>
              <a:t>Rappresentare i numeri conosciuti sulla retta </a:t>
            </a:r>
            <a:r>
              <a:rPr lang="it-IT" i="1" dirty="0" smtClean="0">
                <a:solidFill>
                  <a:schemeClr val="tx2"/>
                </a:solidFill>
              </a:rPr>
              <a:t>e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i="1" dirty="0" smtClean="0">
                <a:solidFill>
                  <a:schemeClr val="tx2"/>
                </a:solidFill>
              </a:rPr>
              <a:t>utilizzare </a:t>
            </a:r>
            <a:r>
              <a:rPr lang="it-IT" i="1" dirty="0">
                <a:solidFill>
                  <a:schemeClr val="tx2"/>
                </a:solidFill>
              </a:rPr>
              <a:t>scale graduate in contesti </a:t>
            </a:r>
            <a:r>
              <a:rPr lang="it-IT" i="1" dirty="0" smtClean="0">
                <a:solidFill>
                  <a:schemeClr val="tx2"/>
                </a:solidFill>
              </a:rPr>
              <a:t>significativi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i="1" dirty="0" smtClean="0">
                <a:solidFill>
                  <a:schemeClr val="tx2"/>
                </a:solidFill>
              </a:rPr>
              <a:t>per </a:t>
            </a:r>
            <a:r>
              <a:rPr lang="it-IT" i="1" dirty="0">
                <a:solidFill>
                  <a:schemeClr val="tx2"/>
                </a:solidFill>
              </a:rPr>
              <a:t>le scienze e per la tecnica.</a:t>
            </a:r>
            <a:endParaRPr lang="it-IT" dirty="0">
              <a:solidFill>
                <a:schemeClr val="tx2"/>
              </a:solidFill>
            </a:endParaRP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868144" y="442107"/>
            <a:ext cx="2952328" cy="5386090"/>
          </a:xfrm>
          <a:prstGeom prst="rect">
            <a:avLst/>
          </a:prstGeom>
          <a:noFill/>
          <a:ln cmpd="dbl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tx2"/>
                </a:solidFill>
              </a:rPr>
              <a:t>Risposta corretta: 480</a:t>
            </a:r>
            <a:endParaRPr lang="it-IT" sz="1400" dirty="0">
              <a:solidFill>
                <a:schemeClr val="tx2"/>
              </a:solidFill>
            </a:endParaRPr>
          </a:p>
          <a:p>
            <a:r>
              <a:rPr lang="it-IT" sz="1400" b="1" dirty="0">
                <a:solidFill>
                  <a:schemeClr val="tx2"/>
                </a:solidFill>
              </a:rPr>
              <a:t>Corretta anche la scrittura del numero fuori</a:t>
            </a:r>
            <a:endParaRPr lang="it-IT" sz="1400" dirty="0">
              <a:solidFill>
                <a:schemeClr val="tx2"/>
              </a:solidFill>
            </a:endParaRPr>
          </a:p>
          <a:p>
            <a:r>
              <a:rPr lang="it-IT" sz="1400" b="1" dirty="0">
                <a:solidFill>
                  <a:schemeClr val="tx2"/>
                </a:solidFill>
              </a:rPr>
              <a:t>dalla casella, purché non collegato o non in</a:t>
            </a:r>
            <a:endParaRPr lang="it-IT" sz="1400" dirty="0">
              <a:solidFill>
                <a:schemeClr val="tx2"/>
              </a:solidFill>
            </a:endParaRPr>
          </a:p>
          <a:p>
            <a:r>
              <a:rPr lang="it-IT" sz="1400" b="1" dirty="0">
                <a:solidFill>
                  <a:schemeClr val="tx2"/>
                </a:solidFill>
              </a:rPr>
              <a:t>corrispondenza con altre </a:t>
            </a:r>
            <a:r>
              <a:rPr lang="it-IT" sz="1400" b="1" dirty="0" smtClean="0">
                <a:solidFill>
                  <a:schemeClr val="tx2"/>
                </a:solidFill>
              </a:rPr>
              <a:t>tacche.</a:t>
            </a:r>
          </a:p>
          <a:p>
            <a:r>
              <a:rPr lang="it-IT" sz="1400" dirty="0">
                <a:solidFill>
                  <a:schemeClr val="tx2"/>
                </a:solidFill>
              </a:rPr>
              <a:t>Per rispondere correttamente al quesito occorre,</a:t>
            </a:r>
          </a:p>
          <a:p>
            <a:r>
              <a:rPr lang="it-IT" sz="1400" dirty="0">
                <a:solidFill>
                  <a:schemeClr val="tx2"/>
                </a:solidFill>
              </a:rPr>
              <a:t>non solo fare la differenza dei due numeri scritti</a:t>
            </a:r>
          </a:p>
          <a:p>
            <a:r>
              <a:rPr lang="it-IT" sz="1400" dirty="0">
                <a:solidFill>
                  <a:schemeClr val="tx2"/>
                </a:solidFill>
              </a:rPr>
              <a:t>sulla retta e poi dividerla a metà, ma capire che</a:t>
            </a:r>
          </a:p>
          <a:p>
            <a:r>
              <a:rPr lang="it-IT" sz="1400" dirty="0">
                <a:solidFill>
                  <a:schemeClr val="tx2"/>
                </a:solidFill>
              </a:rPr>
              <a:t>questo risultato dovrà essere sommato o</a:t>
            </a:r>
          </a:p>
          <a:p>
            <a:r>
              <a:rPr lang="it-IT" sz="1400" dirty="0">
                <a:solidFill>
                  <a:schemeClr val="tx2"/>
                </a:solidFill>
              </a:rPr>
              <a:t>sottratto rispettivamente al primo o al secondo</a:t>
            </a:r>
          </a:p>
          <a:p>
            <a:r>
              <a:rPr lang="it-IT" sz="1400" dirty="0">
                <a:solidFill>
                  <a:schemeClr val="tx2"/>
                </a:solidFill>
              </a:rPr>
              <a:t>estremo per trovare il numero corrispondente</a:t>
            </a:r>
          </a:p>
          <a:p>
            <a:r>
              <a:rPr lang="it-IT" sz="1400" dirty="0">
                <a:solidFill>
                  <a:schemeClr val="tx2"/>
                </a:solidFill>
              </a:rPr>
              <a:t>alla posizione richiesta. Un possibile errore</a:t>
            </a:r>
          </a:p>
          <a:p>
            <a:r>
              <a:rPr lang="it-IT" sz="1400" dirty="0">
                <a:solidFill>
                  <a:schemeClr val="tx2"/>
                </a:solidFill>
              </a:rPr>
              <a:t>potrebbe consistere nello svolgere solo un parte</a:t>
            </a:r>
          </a:p>
          <a:p>
            <a:r>
              <a:rPr lang="it-IT" sz="1400" dirty="0">
                <a:solidFill>
                  <a:schemeClr val="tx2"/>
                </a:solidFill>
              </a:rPr>
              <a:t>del procedimento e quindi scrivere 200</a:t>
            </a:r>
          </a:p>
        </p:txBody>
      </p:sp>
    </p:spTree>
    <p:extLst>
      <p:ext uri="{BB962C8B-B14F-4D97-AF65-F5344CB8AC3E}">
        <p14:creationId xmlns:p14="http://schemas.microsoft.com/office/powerpoint/2010/main" val="2717934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b="1" dirty="0" smtClean="0"/>
              <a:t>Item </a:t>
            </a:r>
            <a:r>
              <a:rPr lang="it-IT" b="1" dirty="0" smtClean="0"/>
              <a:t>D4</a:t>
            </a:r>
            <a:endParaRPr lang="it-IT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5961863" cy="48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894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476672"/>
            <a:ext cx="5328592" cy="5904656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AMBITO PREVALENTE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Spazio e figure</a:t>
            </a:r>
          </a:p>
          <a:p>
            <a:r>
              <a:rPr lang="it-IT" b="1" dirty="0">
                <a:solidFill>
                  <a:srgbClr val="FF0000"/>
                </a:solidFill>
              </a:rPr>
              <a:t>SCOPO DELLA DOMANDA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Disegnare su carta quadrettata un triangolo </a:t>
            </a:r>
            <a:r>
              <a:rPr lang="it-IT" dirty="0" smtClean="0">
                <a:solidFill>
                  <a:schemeClr val="tx2"/>
                </a:solidFill>
              </a:rPr>
              <a:t>rettangolo dato </a:t>
            </a:r>
            <a:r>
              <a:rPr lang="it-IT" dirty="0">
                <a:solidFill>
                  <a:schemeClr val="tx2"/>
                </a:solidFill>
              </a:rPr>
              <a:t>un lato</a:t>
            </a:r>
            <a:r>
              <a:rPr lang="it-IT" dirty="0"/>
              <a:t>.</a:t>
            </a:r>
          </a:p>
          <a:p>
            <a:r>
              <a:rPr lang="it-IT" b="1" dirty="0">
                <a:solidFill>
                  <a:srgbClr val="FF0000"/>
                </a:solidFill>
              </a:rPr>
              <a:t>PROCESSO </a:t>
            </a:r>
            <a:r>
              <a:rPr lang="it-IT" b="1" dirty="0" smtClean="0">
                <a:solidFill>
                  <a:srgbClr val="FF0000"/>
                </a:solidFill>
              </a:rPr>
              <a:t>PREVALENTE 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tx2"/>
                </a:solidFill>
              </a:rPr>
              <a:t>Conoscere </a:t>
            </a:r>
            <a:r>
              <a:rPr lang="it-IT" dirty="0">
                <a:solidFill>
                  <a:schemeClr val="tx2"/>
                </a:solidFill>
              </a:rPr>
              <a:t>e utilizzare algoritmi e procedure.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TRAGUARDO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Riconosce e rappresenta forme del piano e dello </a:t>
            </a:r>
            <a:r>
              <a:rPr lang="it-IT" dirty="0" smtClean="0">
                <a:solidFill>
                  <a:schemeClr val="tx2"/>
                </a:solidFill>
              </a:rPr>
              <a:t>spazio, relazioni </a:t>
            </a:r>
            <a:r>
              <a:rPr lang="it-IT" dirty="0">
                <a:solidFill>
                  <a:schemeClr val="tx2"/>
                </a:solidFill>
              </a:rPr>
              <a:t>e strutture che si trovano in natura o che </a:t>
            </a:r>
            <a:r>
              <a:rPr lang="it-IT" dirty="0" smtClean="0">
                <a:solidFill>
                  <a:schemeClr val="tx2"/>
                </a:solidFill>
              </a:rPr>
              <a:t>sono state </a:t>
            </a:r>
            <a:r>
              <a:rPr lang="it-IT" dirty="0">
                <a:solidFill>
                  <a:schemeClr val="tx2"/>
                </a:solidFill>
              </a:rPr>
              <a:t>create dall’uomo.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OBIETTIVO</a:t>
            </a:r>
          </a:p>
          <a:p>
            <a:pPr marL="0" indent="0">
              <a:buNone/>
            </a:pPr>
            <a:r>
              <a:rPr lang="it-IT" i="1" dirty="0">
                <a:solidFill>
                  <a:schemeClr val="tx2"/>
                </a:solidFill>
              </a:rPr>
              <a:t>Riprodurre una figura in base a una </a:t>
            </a:r>
            <a:r>
              <a:rPr lang="it-IT" i="1" dirty="0" smtClean="0">
                <a:solidFill>
                  <a:schemeClr val="tx2"/>
                </a:solidFill>
              </a:rPr>
              <a:t>descrizione, utilizzando </a:t>
            </a:r>
            <a:r>
              <a:rPr lang="it-IT" i="1" dirty="0">
                <a:solidFill>
                  <a:schemeClr val="tx2"/>
                </a:solidFill>
              </a:rPr>
              <a:t>gli strumenti opportuni (carta a </a:t>
            </a:r>
            <a:r>
              <a:rPr lang="it-IT" i="1" dirty="0" smtClean="0">
                <a:solidFill>
                  <a:schemeClr val="tx2"/>
                </a:solidFill>
              </a:rPr>
              <a:t>quadretti, riga </a:t>
            </a:r>
            <a:r>
              <a:rPr lang="it-IT" i="1" dirty="0">
                <a:solidFill>
                  <a:schemeClr val="tx2"/>
                </a:solidFill>
              </a:rPr>
              <a:t>e compasso, squadre, software di geometria).</a:t>
            </a:r>
          </a:p>
          <a:p>
            <a:r>
              <a:rPr lang="it-IT" b="1" dirty="0">
                <a:solidFill>
                  <a:srgbClr val="FF0000"/>
                </a:solidFill>
              </a:rPr>
              <a:t>DIMENSIONE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Conoscere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868144" y="764704"/>
            <a:ext cx="2304256" cy="2585323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Lo studente deve mantenere il controllo </a:t>
            </a:r>
            <a:r>
              <a:rPr lang="it-IT" dirty="0" smtClean="0">
                <a:solidFill>
                  <a:schemeClr val="tx2"/>
                </a:solidFill>
              </a:rPr>
              <a:t>della  costruzione </a:t>
            </a:r>
            <a:r>
              <a:rPr lang="it-IT" dirty="0">
                <a:solidFill>
                  <a:schemeClr val="tx2"/>
                </a:solidFill>
              </a:rPr>
              <a:t>di un angolo retto, che </a:t>
            </a:r>
            <a:r>
              <a:rPr lang="it-IT" dirty="0" smtClean="0">
                <a:solidFill>
                  <a:schemeClr val="tx2"/>
                </a:solidFill>
              </a:rPr>
              <a:t>caratterizza il </a:t>
            </a:r>
            <a:r>
              <a:rPr lang="it-IT" dirty="0">
                <a:solidFill>
                  <a:schemeClr val="tx2"/>
                </a:solidFill>
              </a:rPr>
              <a:t>triangolo rettangolo, su un quadrettato </a:t>
            </a:r>
            <a:r>
              <a:rPr lang="it-IT" dirty="0" smtClean="0">
                <a:solidFill>
                  <a:schemeClr val="tx2"/>
                </a:solidFill>
              </a:rPr>
              <a:t>in posizione non standard</a:t>
            </a:r>
            <a:r>
              <a:rPr lang="it-IT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808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b="1" dirty="0" smtClean="0"/>
              <a:t>Item </a:t>
            </a:r>
            <a:r>
              <a:rPr lang="it-IT" b="1" dirty="0" smtClean="0"/>
              <a:t>D24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09332"/>
            <a:ext cx="4896543" cy="550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58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476672"/>
            <a:ext cx="4618856" cy="5433467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AMBITO PREVALENTE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Relazioni e funzioni</a:t>
            </a:r>
          </a:p>
          <a:p>
            <a:r>
              <a:rPr lang="it-IT" b="1" dirty="0">
                <a:solidFill>
                  <a:srgbClr val="FF0000"/>
                </a:solidFill>
              </a:rPr>
              <a:t>SCOPO DELLA DOMANDA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Interpretare e risolvere un problema </a:t>
            </a:r>
            <a:r>
              <a:rPr lang="it-IT" dirty="0" smtClean="0">
                <a:solidFill>
                  <a:schemeClr val="tx2"/>
                </a:solidFill>
              </a:rPr>
              <a:t>presentato attraverso </a:t>
            </a:r>
            <a:r>
              <a:rPr lang="it-IT" dirty="0">
                <a:solidFill>
                  <a:schemeClr val="tx2"/>
                </a:solidFill>
              </a:rPr>
              <a:t>immagini.</a:t>
            </a:r>
          </a:p>
          <a:p>
            <a:r>
              <a:rPr lang="it-IT" b="1" dirty="0">
                <a:solidFill>
                  <a:srgbClr val="FF0000"/>
                </a:solidFill>
              </a:rPr>
              <a:t>PROCESSO PREVALENTE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Risolvere problemi utilizzando strategie in </a:t>
            </a:r>
            <a:r>
              <a:rPr lang="it-IT" dirty="0" smtClean="0">
                <a:solidFill>
                  <a:schemeClr val="tx2"/>
                </a:solidFill>
              </a:rPr>
              <a:t>ambiti diversi </a:t>
            </a:r>
            <a:r>
              <a:rPr lang="it-IT" dirty="0">
                <a:solidFill>
                  <a:schemeClr val="tx2"/>
                </a:solidFill>
              </a:rPr>
              <a:t>– numerico, geometrico, algebrico.</a:t>
            </a:r>
          </a:p>
          <a:p>
            <a:r>
              <a:rPr lang="it-IT" b="1" dirty="0">
                <a:solidFill>
                  <a:srgbClr val="FF0000"/>
                </a:solidFill>
              </a:rPr>
              <a:t>Indicazioni nazionali: TRAGUARDO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Riesce a risolvere facili problemi in tutti gli ambiti </a:t>
            </a:r>
            <a:r>
              <a:rPr lang="it-IT" dirty="0" smtClean="0">
                <a:solidFill>
                  <a:schemeClr val="tx2"/>
                </a:solidFill>
              </a:rPr>
              <a:t>di contenuto</a:t>
            </a:r>
            <a:r>
              <a:rPr lang="it-IT" dirty="0">
                <a:solidFill>
                  <a:schemeClr val="tx2"/>
                </a:solidFill>
              </a:rPr>
              <a:t>, mantenendo il controllo sia sul </a:t>
            </a:r>
            <a:r>
              <a:rPr lang="it-IT" dirty="0" smtClean="0">
                <a:solidFill>
                  <a:schemeClr val="tx2"/>
                </a:solidFill>
              </a:rPr>
              <a:t>processo risolutivo</a:t>
            </a:r>
            <a:r>
              <a:rPr lang="it-IT" dirty="0">
                <a:solidFill>
                  <a:schemeClr val="tx2"/>
                </a:solidFill>
              </a:rPr>
              <a:t>, sia sui risultati. Descrive il </a:t>
            </a:r>
            <a:r>
              <a:rPr lang="it-IT" dirty="0" smtClean="0">
                <a:solidFill>
                  <a:schemeClr val="tx2"/>
                </a:solidFill>
              </a:rPr>
              <a:t>procedimento seguito </a:t>
            </a:r>
            <a:r>
              <a:rPr lang="it-IT" dirty="0">
                <a:solidFill>
                  <a:schemeClr val="tx2"/>
                </a:solidFill>
              </a:rPr>
              <a:t>e riconosce strategie di soluzione diverse </a:t>
            </a:r>
            <a:r>
              <a:rPr lang="it-IT" dirty="0" smtClean="0">
                <a:solidFill>
                  <a:schemeClr val="tx2"/>
                </a:solidFill>
              </a:rPr>
              <a:t>dalla propria</a:t>
            </a:r>
            <a:r>
              <a:rPr lang="it-IT" dirty="0">
                <a:solidFill>
                  <a:schemeClr val="tx2"/>
                </a:solidFill>
              </a:rPr>
              <a:t>.</a:t>
            </a:r>
          </a:p>
          <a:p>
            <a:r>
              <a:rPr lang="it-IT" b="1" dirty="0">
                <a:solidFill>
                  <a:srgbClr val="FF0000"/>
                </a:solidFill>
              </a:rPr>
              <a:t>DIMENSIONE</a:t>
            </a:r>
          </a:p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Risolvere problemi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004046" y="692696"/>
            <a:ext cx="4021427" cy="4832092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Lo studente per giungere alla soluzione deve mettere</a:t>
            </a:r>
          </a:p>
          <a:p>
            <a:r>
              <a:rPr lang="it-IT" sz="1400" dirty="0"/>
              <a:t>in relazione le informazioni sulla numerosità dei</a:t>
            </a:r>
          </a:p>
          <a:p>
            <a:r>
              <a:rPr lang="it-IT" sz="1400" dirty="0"/>
              <a:t>prodotti e i relativi costi presentate nella colonna di</a:t>
            </a:r>
          </a:p>
          <a:p>
            <a:r>
              <a:rPr lang="it-IT" sz="1400" dirty="0"/>
              <a:t>destra e di sinistra della prima tabella.</a:t>
            </a:r>
          </a:p>
          <a:p>
            <a:r>
              <a:rPr lang="it-IT" sz="1400" dirty="0"/>
              <a:t>Le strategie possono essere diverse: per esempio</a:t>
            </a:r>
          </a:p>
          <a:p>
            <a:r>
              <a:rPr lang="it-IT" sz="1400" dirty="0"/>
              <a:t>partendo dall’informazione che 3 cartoni e 2 lattine</a:t>
            </a:r>
          </a:p>
          <a:p>
            <a:r>
              <a:rPr lang="it-IT" sz="1400" dirty="0"/>
              <a:t>costano 13 euro, si ricava di conseguenza che 6</a:t>
            </a:r>
          </a:p>
          <a:p>
            <a:r>
              <a:rPr lang="it-IT" sz="1400" dirty="0"/>
              <a:t>cartoni e 4 lattine costano 26 euro. Dall’immagine</a:t>
            </a:r>
          </a:p>
          <a:p>
            <a:r>
              <a:rPr lang="it-IT" sz="1400" dirty="0"/>
              <a:t>presente nella parte sinistra della tabella si deduce</a:t>
            </a:r>
          </a:p>
          <a:p>
            <a:r>
              <a:rPr lang="it-IT" sz="1400" dirty="0"/>
              <a:t>che, per differenza tra 30 e 26, le due lattine rimaste</a:t>
            </a:r>
          </a:p>
          <a:p>
            <a:r>
              <a:rPr lang="it-IT" sz="1400" dirty="0"/>
              <a:t>costano 4 euro cioè 2 euro ciascuna.</a:t>
            </a:r>
          </a:p>
          <a:p>
            <a:r>
              <a:rPr lang="it-IT" sz="1400" dirty="0"/>
              <a:t>Successivamente si ricava l’informazione del costo</a:t>
            </a:r>
          </a:p>
          <a:p>
            <a:r>
              <a:rPr lang="it-IT" sz="1400" dirty="0"/>
              <a:t>di un singolo cartone, ritornando ad analizzare la</a:t>
            </a:r>
          </a:p>
          <a:p>
            <a:r>
              <a:rPr lang="it-IT" sz="1400" dirty="0"/>
              <a:t>figura della colonna di destra. Ai 13 euro, infatti,</a:t>
            </a:r>
          </a:p>
          <a:p>
            <a:r>
              <a:rPr lang="it-IT" sz="1400" dirty="0"/>
              <a:t>vanno sottratti i 4 euro delle lattine e il risultato va</a:t>
            </a:r>
          </a:p>
          <a:p>
            <a:r>
              <a:rPr lang="it-IT" sz="1400" dirty="0"/>
              <a:t>diviso per 3.</a:t>
            </a:r>
          </a:p>
          <a:p>
            <a:r>
              <a:rPr lang="it-IT" sz="1400" dirty="0"/>
              <a:t>Un’altra strategia potrebbe essere notare che</a:t>
            </a:r>
          </a:p>
          <a:p>
            <a:r>
              <a:rPr lang="it-IT" sz="1400" dirty="0"/>
              <a:t>l’immagine di destra potrebbe essere uguale alla</a:t>
            </a:r>
          </a:p>
          <a:p>
            <a:r>
              <a:rPr lang="it-IT" sz="1400" dirty="0"/>
              <a:t>metà dell’immagine di sinistra a meno di una lattina</a:t>
            </a:r>
          </a:p>
          <a:p>
            <a:r>
              <a:rPr lang="it-IT" sz="1400" dirty="0"/>
              <a:t>e quindi dedurre che il costo della lattina sia 2 euro</a:t>
            </a:r>
          </a:p>
          <a:p>
            <a:r>
              <a:rPr lang="it-IT" sz="1400" dirty="0"/>
              <a:t>(15 – 13 = 2).</a:t>
            </a:r>
          </a:p>
        </p:txBody>
      </p:sp>
    </p:spTree>
    <p:extLst>
      <p:ext uri="{BB962C8B-B14F-4D97-AF65-F5344CB8AC3E}">
        <p14:creationId xmlns:p14="http://schemas.microsoft.com/office/powerpoint/2010/main" val="2911655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670</Words>
  <Application>Microsoft Office PowerPoint</Application>
  <PresentationFormat>Presentazione su schermo (4:3)</PresentationFormat>
  <Paragraphs>119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Analisi delle prove </vt:lpstr>
      <vt:lpstr>Prova V primaria Matematica</vt:lpstr>
      <vt:lpstr>Criticità</vt:lpstr>
      <vt:lpstr>Item D6</vt:lpstr>
      <vt:lpstr>Presentazione standard di PowerPoint</vt:lpstr>
      <vt:lpstr>Item D4</vt:lpstr>
      <vt:lpstr>Presentazione standard di PowerPoint</vt:lpstr>
      <vt:lpstr>Item D24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delle prove</dc:title>
  <dc:creator>Orietta</dc:creator>
  <cp:lastModifiedBy>Orietta</cp:lastModifiedBy>
  <cp:revision>5</cp:revision>
  <dcterms:created xsi:type="dcterms:W3CDTF">2016-11-29T13:38:14Z</dcterms:created>
  <dcterms:modified xsi:type="dcterms:W3CDTF">2016-11-29T14:21:01Z</dcterms:modified>
</cp:coreProperties>
</file>