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70" r:id="rId6"/>
    <p:sldId id="271" r:id="rId7"/>
    <p:sldId id="269" r:id="rId8"/>
    <p:sldId id="259" r:id="rId9"/>
    <p:sldId id="260" r:id="rId10"/>
    <p:sldId id="261" r:id="rId11"/>
    <p:sldId id="263" r:id="rId12"/>
    <p:sldId id="272" r:id="rId13"/>
    <p:sldId id="264" r:id="rId14"/>
    <p:sldId id="265" r:id="rId15"/>
    <p:sldId id="266" r:id="rId16"/>
    <p:sldId id="26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3:34:59.241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0 1 24575,'188'561'0,"31"78"1009,448 1221-9606,-368-1072 7874,-152-415 1231,380 778 900,-359-827-199,283 501 3977,-439-805-5186,325 559 0,-208-358 0,25 53 0,-91-157 0,5-2 0,102 132 0,35 54 0,-169-243 0,49 84 0,150 192 0,-63-104 0,-1-2 0,-90-127-1365,-65-83-5461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3:35:01.851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5528 0 24575,'-1'10'0,"-1"-1"0,1 1 0,-2-1 0,1 0 0,-1 0 0,-1 0 0,0 0 0,0-1 0,-1 1 0,-6 8 0,-10 22 0,-77 199 0,-31 59 0,98-247 0,-2-1 0,-3-1 0,-62 63 0,11-11 0,-413 549 0,27 28 0,365-521 0,-767 1027 0,472-602 0,43 29 0,70-114 0,-48 154 0,159-286 0,47-99 0,-55 103 0,22-28 0,-52 23 0,124-212 0,7 16 0,29-50 0,14-33 0,3 2 0,4 2 0,-29 112 0,-10 60 0,63-221 0,-1-1 0,-2 0 0,-1-1 0,-27 44 0,38-71 0,-5 4 0,1 2 0,0-1 0,2 1 0,0 0 0,0 1 0,2 0 0,0 0 0,-4 26 0,8-35-12,-1 1-1,0-1 0,0 0 0,-1 0 1,0 0-1,-1 0 0,0 0 0,-8 12 1,-2 5-1239,0 3-5575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3:35:05.813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0 0 24575,'4'2'0,"-1"1"0,0-1 0,0 1 0,-1 0 0,1-1 0,0 1 0,-1 0 0,0 1 0,0-1 0,0 0 0,0 1 0,0-1 0,0 1 0,-1-1 0,0 1 0,0 0 0,0 0 0,0-1 0,-1 1 0,1 0 0,-1 0 0,0 5 0,-1 31 0,-2 0 0,-12 67 0,6-57 0,-2 76 0,12-89 0,2 1 0,1-1 0,3 0 0,0 0 0,3-1 0,1 0 0,1 0 0,2-1 0,22 39 0,25 32 0,109 145 0,-129-194 0,775 1171 0,-552-781 0,154 252 0,41-30 0,-305-467 0,392 481 0,-7-41 0,-266-305 0,22 29 0,-223-267 0,-28-35 0,2-3 0,3-1 0,89 83 0,-18-38-1365,-93-86-5461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3:35:07.715"/>
    </inkml:context>
    <inkml:brush xml:id="br0">
      <inkml:brushProperty name="width" value="0.21167" units="cm"/>
      <inkml:brushProperty name="height" value="0.21167" units="cm"/>
      <inkml:brushProperty name="color" value="#E71224"/>
    </inkml:brush>
  </inkml:definitions>
  <inkml:trace contextRef="#ctx0" brushRef="#br0">3723 0 24575,'-1'7'0,"-1"0"0,1 0 0,-1-1 0,-1 1 0,1-1 0,-1 1 0,0-1 0,0 0 0,-1 0 0,-7 9 0,-3 8 0,-87 136 0,-160 194 0,196-269 0,-225 284 0,-171 226 0,-85 164 0,36 25 0,9 149 0,441-795 0,11-21 0,-5-3 0,-101 160 0,134-244 0,1 1 0,1 1 0,2 1 0,1 0 0,2 1 0,1 1 0,1 0 0,-8 43 0,16-56 0,-33 143 0,30-141 0,-1 0 0,-1-1 0,-2-1 0,0 1 0,-15 21 0,-10 18 0,2 3 0,3 0 0,-25 75 0,54-132 0,-105 291 0,44-97 0,62-198-104,-9 24 341,10-26-305,0 0 0,-1 0 0,1 0 0,-1 0 0,1 0 0,-1 0-1,1 0 1,-1 0 0,1-1 0,-1 1 0,0 0 0,1 0 0,-1 0 0,0-1 0,0 1 0,0-1-1,0 1 1,1 0 0,-1-1 0,0 0 0,-2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8c7f718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8c7f718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ebdc913bc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ebdc913bc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eafe86b4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eafe86b4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d6cdebf1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d6cdebf1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bdc913b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ebdc913b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d6cdebf1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d6cdebf1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ebdc9125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ebdc9125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ebdc9125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geebdc9125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ebdc9125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geebdc9125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670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ebdc9125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geebdc9125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844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ebdc9125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1" name="Google Shape;71;geebdc9125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128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ebdc9125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ebdc9125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eafe86b4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eafe86b4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ebdc913b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ebdc913b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PyguB9C-2KqCxxzE8HD16y7yHtCKn7C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900325" y="102225"/>
            <a:ext cx="4407326" cy="4939025"/>
          </a:xfrm>
          <a:custGeom>
            <a:avLst/>
            <a:gdLst/>
            <a:ahLst/>
            <a:cxnLst/>
            <a:rect l="l" t="t" r="r" b="b"/>
            <a:pathLst>
              <a:path w="636" h="622" extrusionOk="0">
                <a:moveTo>
                  <a:pt x="435" y="606"/>
                </a:moveTo>
                <a:cubicBezTo>
                  <a:pt x="437" y="605"/>
                  <a:pt x="443" y="612"/>
                  <a:pt x="444" y="612"/>
                </a:cubicBezTo>
                <a:cubicBezTo>
                  <a:pt x="446" y="614"/>
                  <a:pt x="446" y="619"/>
                  <a:pt x="447" y="621"/>
                </a:cubicBezTo>
                <a:cubicBezTo>
                  <a:pt x="447" y="622"/>
                  <a:pt x="454" y="621"/>
                  <a:pt x="455" y="621"/>
                </a:cubicBezTo>
                <a:cubicBezTo>
                  <a:pt x="458" y="621"/>
                  <a:pt x="463" y="618"/>
                  <a:pt x="464" y="617"/>
                </a:cubicBezTo>
                <a:cubicBezTo>
                  <a:pt x="466" y="614"/>
                  <a:pt x="467" y="612"/>
                  <a:pt x="470" y="610"/>
                </a:cubicBezTo>
                <a:cubicBezTo>
                  <a:pt x="474" y="607"/>
                  <a:pt x="476" y="603"/>
                  <a:pt x="479" y="600"/>
                </a:cubicBezTo>
                <a:cubicBezTo>
                  <a:pt x="481" y="598"/>
                  <a:pt x="482" y="593"/>
                  <a:pt x="484" y="591"/>
                </a:cubicBezTo>
                <a:cubicBezTo>
                  <a:pt x="486" y="588"/>
                  <a:pt x="487" y="585"/>
                  <a:pt x="489" y="583"/>
                </a:cubicBezTo>
                <a:cubicBezTo>
                  <a:pt x="491" y="582"/>
                  <a:pt x="493" y="575"/>
                  <a:pt x="493" y="573"/>
                </a:cubicBezTo>
                <a:cubicBezTo>
                  <a:pt x="493" y="570"/>
                  <a:pt x="493" y="567"/>
                  <a:pt x="492" y="564"/>
                </a:cubicBezTo>
                <a:cubicBezTo>
                  <a:pt x="491" y="560"/>
                  <a:pt x="488" y="560"/>
                  <a:pt x="485" y="558"/>
                </a:cubicBezTo>
                <a:cubicBezTo>
                  <a:pt x="483" y="556"/>
                  <a:pt x="481" y="556"/>
                  <a:pt x="479" y="553"/>
                </a:cubicBezTo>
                <a:cubicBezTo>
                  <a:pt x="476" y="550"/>
                  <a:pt x="471" y="548"/>
                  <a:pt x="467" y="546"/>
                </a:cubicBezTo>
                <a:cubicBezTo>
                  <a:pt x="463" y="544"/>
                  <a:pt x="460" y="543"/>
                  <a:pt x="457" y="540"/>
                </a:cubicBezTo>
                <a:cubicBezTo>
                  <a:pt x="455" y="538"/>
                  <a:pt x="453" y="536"/>
                  <a:pt x="450" y="532"/>
                </a:cubicBezTo>
                <a:cubicBezTo>
                  <a:pt x="449" y="531"/>
                  <a:pt x="446" y="529"/>
                  <a:pt x="445" y="528"/>
                </a:cubicBezTo>
                <a:cubicBezTo>
                  <a:pt x="444" y="527"/>
                  <a:pt x="441" y="522"/>
                  <a:pt x="441" y="521"/>
                </a:cubicBezTo>
                <a:cubicBezTo>
                  <a:pt x="440" y="519"/>
                  <a:pt x="439" y="517"/>
                  <a:pt x="439" y="516"/>
                </a:cubicBezTo>
                <a:cubicBezTo>
                  <a:pt x="438" y="513"/>
                  <a:pt x="439" y="509"/>
                  <a:pt x="439" y="506"/>
                </a:cubicBezTo>
                <a:cubicBezTo>
                  <a:pt x="439" y="503"/>
                  <a:pt x="438" y="500"/>
                  <a:pt x="438" y="498"/>
                </a:cubicBezTo>
                <a:cubicBezTo>
                  <a:pt x="437" y="496"/>
                  <a:pt x="435" y="495"/>
                  <a:pt x="435" y="492"/>
                </a:cubicBezTo>
                <a:cubicBezTo>
                  <a:pt x="434" y="489"/>
                  <a:pt x="435" y="485"/>
                  <a:pt x="435" y="483"/>
                </a:cubicBezTo>
                <a:cubicBezTo>
                  <a:pt x="435" y="479"/>
                  <a:pt x="435" y="476"/>
                  <a:pt x="435" y="473"/>
                </a:cubicBezTo>
                <a:cubicBezTo>
                  <a:pt x="435" y="468"/>
                  <a:pt x="436" y="466"/>
                  <a:pt x="437" y="462"/>
                </a:cubicBezTo>
                <a:cubicBezTo>
                  <a:pt x="438" y="458"/>
                  <a:pt x="441" y="454"/>
                  <a:pt x="442" y="450"/>
                </a:cubicBezTo>
                <a:cubicBezTo>
                  <a:pt x="443" y="447"/>
                  <a:pt x="442" y="443"/>
                  <a:pt x="442" y="440"/>
                </a:cubicBezTo>
                <a:cubicBezTo>
                  <a:pt x="443" y="437"/>
                  <a:pt x="445" y="434"/>
                  <a:pt x="446" y="431"/>
                </a:cubicBezTo>
                <a:cubicBezTo>
                  <a:pt x="447" y="428"/>
                  <a:pt x="451" y="427"/>
                  <a:pt x="454" y="425"/>
                </a:cubicBezTo>
                <a:cubicBezTo>
                  <a:pt x="456" y="424"/>
                  <a:pt x="459" y="423"/>
                  <a:pt x="460" y="422"/>
                </a:cubicBezTo>
                <a:cubicBezTo>
                  <a:pt x="465" y="419"/>
                  <a:pt x="470" y="416"/>
                  <a:pt x="475" y="413"/>
                </a:cubicBezTo>
                <a:cubicBezTo>
                  <a:pt x="475" y="413"/>
                  <a:pt x="476" y="413"/>
                  <a:pt x="477" y="412"/>
                </a:cubicBezTo>
                <a:cubicBezTo>
                  <a:pt x="481" y="410"/>
                  <a:pt x="484" y="407"/>
                  <a:pt x="487" y="405"/>
                </a:cubicBezTo>
                <a:cubicBezTo>
                  <a:pt x="492" y="402"/>
                  <a:pt x="496" y="401"/>
                  <a:pt x="502" y="398"/>
                </a:cubicBezTo>
                <a:cubicBezTo>
                  <a:pt x="507" y="397"/>
                  <a:pt x="508" y="393"/>
                  <a:pt x="513" y="393"/>
                </a:cubicBezTo>
                <a:cubicBezTo>
                  <a:pt x="519" y="393"/>
                  <a:pt x="524" y="393"/>
                  <a:pt x="528" y="389"/>
                </a:cubicBezTo>
                <a:cubicBezTo>
                  <a:pt x="531" y="386"/>
                  <a:pt x="533" y="386"/>
                  <a:pt x="535" y="382"/>
                </a:cubicBezTo>
                <a:cubicBezTo>
                  <a:pt x="537" y="380"/>
                  <a:pt x="542" y="377"/>
                  <a:pt x="545" y="376"/>
                </a:cubicBezTo>
                <a:cubicBezTo>
                  <a:pt x="549" y="374"/>
                  <a:pt x="551" y="372"/>
                  <a:pt x="554" y="370"/>
                </a:cubicBezTo>
                <a:cubicBezTo>
                  <a:pt x="557" y="367"/>
                  <a:pt x="560" y="365"/>
                  <a:pt x="563" y="364"/>
                </a:cubicBezTo>
                <a:cubicBezTo>
                  <a:pt x="566" y="362"/>
                  <a:pt x="571" y="363"/>
                  <a:pt x="574" y="363"/>
                </a:cubicBezTo>
                <a:cubicBezTo>
                  <a:pt x="578" y="363"/>
                  <a:pt x="582" y="360"/>
                  <a:pt x="583" y="358"/>
                </a:cubicBezTo>
                <a:cubicBezTo>
                  <a:pt x="586" y="355"/>
                  <a:pt x="588" y="352"/>
                  <a:pt x="593" y="352"/>
                </a:cubicBezTo>
                <a:cubicBezTo>
                  <a:pt x="597" y="352"/>
                  <a:pt x="604" y="347"/>
                  <a:pt x="608" y="345"/>
                </a:cubicBezTo>
                <a:cubicBezTo>
                  <a:pt x="614" y="343"/>
                  <a:pt x="619" y="346"/>
                  <a:pt x="625" y="346"/>
                </a:cubicBezTo>
                <a:cubicBezTo>
                  <a:pt x="627" y="346"/>
                  <a:pt x="628" y="346"/>
                  <a:pt x="630" y="346"/>
                </a:cubicBezTo>
                <a:cubicBezTo>
                  <a:pt x="631" y="346"/>
                  <a:pt x="635" y="341"/>
                  <a:pt x="636" y="338"/>
                </a:cubicBezTo>
                <a:cubicBezTo>
                  <a:pt x="632" y="335"/>
                  <a:pt x="620" y="330"/>
                  <a:pt x="617" y="327"/>
                </a:cubicBezTo>
                <a:cubicBezTo>
                  <a:pt x="612" y="322"/>
                  <a:pt x="615" y="318"/>
                  <a:pt x="611" y="310"/>
                </a:cubicBezTo>
                <a:cubicBezTo>
                  <a:pt x="608" y="303"/>
                  <a:pt x="612" y="290"/>
                  <a:pt x="605" y="289"/>
                </a:cubicBezTo>
                <a:cubicBezTo>
                  <a:pt x="597" y="287"/>
                  <a:pt x="598" y="294"/>
                  <a:pt x="587" y="292"/>
                </a:cubicBezTo>
                <a:cubicBezTo>
                  <a:pt x="578" y="289"/>
                  <a:pt x="583" y="281"/>
                  <a:pt x="571" y="281"/>
                </a:cubicBezTo>
                <a:cubicBezTo>
                  <a:pt x="564" y="281"/>
                  <a:pt x="555" y="279"/>
                  <a:pt x="548" y="281"/>
                </a:cubicBezTo>
                <a:cubicBezTo>
                  <a:pt x="539" y="283"/>
                  <a:pt x="544" y="292"/>
                  <a:pt x="535" y="292"/>
                </a:cubicBezTo>
                <a:cubicBezTo>
                  <a:pt x="526" y="292"/>
                  <a:pt x="519" y="291"/>
                  <a:pt x="515" y="289"/>
                </a:cubicBezTo>
                <a:cubicBezTo>
                  <a:pt x="509" y="286"/>
                  <a:pt x="501" y="286"/>
                  <a:pt x="497" y="278"/>
                </a:cubicBezTo>
                <a:cubicBezTo>
                  <a:pt x="496" y="276"/>
                  <a:pt x="493" y="263"/>
                  <a:pt x="491" y="261"/>
                </a:cubicBezTo>
                <a:cubicBezTo>
                  <a:pt x="486" y="256"/>
                  <a:pt x="482" y="255"/>
                  <a:pt x="476" y="250"/>
                </a:cubicBezTo>
                <a:cubicBezTo>
                  <a:pt x="471" y="245"/>
                  <a:pt x="467" y="247"/>
                  <a:pt x="467" y="236"/>
                </a:cubicBezTo>
                <a:cubicBezTo>
                  <a:pt x="467" y="232"/>
                  <a:pt x="465" y="215"/>
                  <a:pt x="467" y="213"/>
                </a:cubicBezTo>
                <a:cubicBezTo>
                  <a:pt x="471" y="209"/>
                  <a:pt x="476" y="205"/>
                  <a:pt x="476" y="197"/>
                </a:cubicBezTo>
                <a:cubicBezTo>
                  <a:pt x="476" y="190"/>
                  <a:pt x="477" y="182"/>
                  <a:pt x="475" y="176"/>
                </a:cubicBezTo>
                <a:cubicBezTo>
                  <a:pt x="472" y="165"/>
                  <a:pt x="465" y="169"/>
                  <a:pt x="462" y="163"/>
                </a:cubicBezTo>
                <a:cubicBezTo>
                  <a:pt x="458" y="156"/>
                  <a:pt x="454" y="157"/>
                  <a:pt x="448" y="151"/>
                </a:cubicBezTo>
                <a:cubicBezTo>
                  <a:pt x="444" y="147"/>
                  <a:pt x="441" y="140"/>
                  <a:pt x="443" y="131"/>
                </a:cubicBezTo>
                <a:cubicBezTo>
                  <a:pt x="445" y="126"/>
                  <a:pt x="449" y="116"/>
                  <a:pt x="457" y="114"/>
                </a:cubicBezTo>
                <a:cubicBezTo>
                  <a:pt x="468" y="111"/>
                  <a:pt x="467" y="110"/>
                  <a:pt x="472" y="102"/>
                </a:cubicBezTo>
                <a:cubicBezTo>
                  <a:pt x="475" y="96"/>
                  <a:pt x="477" y="91"/>
                  <a:pt x="483" y="86"/>
                </a:cubicBezTo>
                <a:cubicBezTo>
                  <a:pt x="488" y="81"/>
                  <a:pt x="492" y="75"/>
                  <a:pt x="500" y="75"/>
                </a:cubicBezTo>
                <a:cubicBezTo>
                  <a:pt x="510" y="75"/>
                  <a:pt x="514" y="76"/>
                  <a:pt x="518" y="69"/>
                </a:cubicBezTo>
                <a:cubicBezTo>
                  <a:pt x="520" y="64"/>
                  <a:pt x="519" y="56"/>
                  <a:pt x="527" y="54"/>
                </a:cubicBezTo>
                <a:cubicBezTo>
                  <a:pt x="536" y="52"/>
                  <a:pt x="540" y="53"/>
                  <a:pt x="540" y="41"/>
                </a:cubicBezTo>
                <a:cubicBezTo>
                  <a:pt x="540" y="36"/>
                  <a:pt x="540" y="31"/>
                  <a:pt x="540" y="26"/>
                </a:cubicBezTo>
                <a:cubicBezTo>
                  <a:pt x="536" y="13"/>
                  <a:pt x="536" y="13"/>
                  <a:pt x="536" y="13"/>
                </a:cubicBezTo>
                <a:cubicBezTo>
                  <a:pt x="532" y="13"/>
                  <a:pt x="528" y="13"/>
                  <a:pt x="523" y="13"/>
                </a:cubicBezTo>
                <a:cubicBezTo>
                  <a:pt x="519" y="13"/>
                  <a:pt x="515" y="13"/>
                  <a:pt x="512" y="12"/>
                </a:cubicBezTo>
                <a:cubicBezTo>
                  <a:pt x="508" y="11"/>
                  <a:pt x="504" y="11"/>
                  <a:pt x="500" y="11"/>
                </a:cubicBezTo>
                <a:cubicBezTo>
                  <a:pt x="496" y="11"/>
                  <a:pt x="489" y="8"/>
                  <a:pt x="487" y="6"/>
                </a:cubicBezTo>
                <a:cubicBezTo>
                  <a:pt x="483" y="3"/>
                  <a:pt x="480" y="2"/>
                  <a:pt x="476" y="2"/>
                </a:cubicBezTo>
                <a:cubicBezTo>
                  <a:pt x="474" y="2"/>
                  <a:pt x="471" y="2"/>
                  <a:pt x="468" y="1"/>
                </a:cubicBezTo>
                <a:cubicBezTo>
                  <a:pt x="468" y="4"/>
                  <a:pt x="468" y="4"/>
                  <a:pt x="468" y="4"/>
                </a:cubicBezTo>
                <a:cubicBezTo>
                  <a:pt x="467" y="5"/>
                  <a:pt x="467" y="5"/>
                  <a:pt x="466" y="6"/>
                </a:cubicBezTo>
                <a:cubicBezTo>
                  <a:pt x="463" y="9"/>
                  <a:pt x="457" y="12"/>
                  <a:pt x="455" y="16"/>
                </a:cubicBezTo>
                <a:cubicBezTo>
                  <a:pt x="455" y="17"/>
                  <a:pt x="452" y="21"/>
                  <a:pt x="444" y="24"/>
                </a:cubicBezTo>
                <a:cubicBezTo>
                  <a:pt x="440" y="25"/>
                  <a:pt x="430" y="23"/>
                  <a:pt x="414" y="29"/>
                </a:cubicBezTo>
                <a:cubicBezTo>
                  <a:pt x="402" y="33"/>
                  <a:pt x="403" y="25"/>
                  <a:pt x="385" y="13"/>
                </a:cubicBezTo>
                <a:cubicBezTo>
                  <a:pt x="367" y="0"/>
                  <a:pt x="383" y="18"/>
                  <a:pt x="364" y="43"/>
                </a:cubicBezTo>
                <a:cubicBezTo>
                  <a:pt x="355" y="56"/>
                  <a:pt x="322" y="54"/>
                  <a:pt x="311" y="67"/>
                </a:cubicBezTo>
                <a:cubicBezTo>
                  <a:pt x="305" y="74"/>
                  <a:pt x="328" y="68"/>
                  <a:pt x="327" y="79"/>
                </a:cubicBezTo>
                <a:cubicBezTo>
                  <a:pt x="327" y="90"/>
                  <a:pt x="308" y="109"/>
                  <a:pt x="304" y="110"/>
                </a:cubicBezTo>
                <a:cubicBezTo>
                  <a:pt x="299" y="112"/>
                  <a:pt x="313" y="126"/>
                  <a:pt x="319" y="131"/>
                </a:cubicBezTo>
                <a:cubicBezTo>
                  <a:pt x="323" y="134"/>
                  <a:pt x="326" y="141"/>
                  <a:pt x="331" y="146"/>
                </a:cubicBezTo>
                <a:cubicBezTo>
                  <a:pt x="335" y="150"/>
                  <a:pt x="341" y="152"/>
                  <a:pt x="345" y="157"/>
                </a:cubicBezTo>
                <a:cubicBezTo>
                  <a:pt x="352" y="163"/>
                  <a:pt x="351" y="163"/>
                  <a:pt x="345" y="173"/>
                </a:cubicBezTo>
                <a:cubicBezTo>
                  <a:pt x="341" y="181"/>
                  <a:pt x="340" y="188"/>
                  <a:pt x="329" y="188"/>
                </a:cubicBezTo>
                <a:cubicBezTo>
                  <a:pt x="324" y="188"/>
                  <a:pt x="318" y="188"/>
                  <a:pt x="313" y="188"/>
                </a:cubicBezTo>
                <a:cubicBezTo>
                  <a:pt x="309" y="188"/>
                  <a:pt x="301" y="186"/>
                  <a:pt x="298" y="188"/>
                </a:cubicBezTo>
                <a:cubicBezTo>
                  <a:pt x="286" y="194"/>
                  <a:pt x="286" y="196"/>
                  <a:pt x="283" y="206"/>
                </a:cubicBezTo>
                <a:cubicBezTo>
                  <a:pt x="282" y="211"/>
                  <a:pt x="279" y="214"/>
                  <a:pt x="279" y="220"/>
                </a:cubicBezTo>
                <a:cubicBezTo>
                  <a:pt x="279" y="225"/>
                  <a:pt x="280" y="231"/>
                  <a:pt x="277" y="234"/>
                </a:cubicBezTo>
                <a:cubicBezTo>
                  <a:pt x="276" y="236"/>
                  <a:pt x="267" y="241"/>
                  <a:pt x="263" y="238"/>
                </a:cubicBezTo>
                <a:cubicBezTo>
                  <a:pt x="261" y="235"/>
                  <a:pt x="253" y="235"/>
                  <a:pt x="253" y="229"/>
                </a:cubicBezTo>
                <a:cubicBezTo>
                  <a:pt x="253" y="220"/>
                  <a:pt x="251" y="221"/>
                  <a:pt x="243" y="221"/>
                </a:cubicBezTo>
                <a:cubicBezTo>
                  <a:pt x="235" y="221"/>
                  <a:pt x="233" y="222"/>
                  <a:pt x="227" y="225"/>
                </a:cubicBezTo>
                <a:cubicBezTo>
                  <a:pt x="221" y="228"/>
                  <a:pt x="215" y="232"/>
                  <a:pt x="211" y="234"/>
                </a:cubicBezTo>
                <a:cubicBezTo>
                  <a:pt x="205" y="238"/>
                  <a:pt x="203" y="241"/>
                  <a:pt x="198" y="246"/>
                </a:cubicBezTo>
                <a:cubicBezTo>
                  <a:pt x="194" y="250"/>
                  <a:pt x="190" y="249"/>
                  <a:pt x="186" y="253"/>
                </a:cubicBezTo>
                <a:cubicBezTo>
                  <a:pt x="181" y="256"/>
                  <a:pt x="180" y="258"/>
                  <a:pt x="176" y="262"/>
                </a:cubicBezTo>
                <a:cubicBezTo>
                  <a:pt x="173" y="265"/>
                  <a:pt x="172" y="268"/>
                  <a:pt x="168" y="272"/>
                </a:cubicBezTo>
                <a:cubicBezTo>
                  <a:pt x="166" y="274"/>
                  <a:pt x="160" y="278"/>
                  <a:pt x="158" y="283"/>
                </a:cubicBezTo>
                <a:cubicBezTo>
                  <a:pt x="155" y="288"/>
                  <a:pt x="153" y="291"/>
                  <a:pt x="153" y="297"/>
                </a:cubicBezTo>
                <a:cubicBezTo>
                  <a:pt x="153" y="302"/>
                  <a:pt x="153" y="307"/>
                  <a:pt x="153" y="312"/>
                </a:cubicBezTo>
                <a:cubicBezTo>
                  <a:pt x="153" y="316"/>
                  <a:pt x="152" y="324"/>
                  <a:pt x="147" y="324"/>
                </a:cubicBezTo>
                <a:cubicBezTo>
                  <a:pt x="142" y="324"/>
                  <a:pt x="137" y="323"/>
                  <a:pt x="132" y="323"/>
                </a:cubicBezTo>
                <a:cubicBezTo>
                  <a:pt x="125" y="323"/>
                  <a:pt x="123" y="319"/>
                  <a:pt x="119" y="318"/>
                </a:cubicBezTo>
                <a:cubicBezTo>
                  <a:pt x="112" y="317"/>
                  <a:pt x="113" y="319"/>
                  <a:pt x="108" y="323"/>
                </a:cubicBezTo>
                <a:cubicBezTo>
                  <a:pt x="104" y="327"/>
                  <a:pt x="105" y="331"/>
                  <a:pt x="97" y="331"/>
                </a:cubicBezTo>
                <a:cubicBezTo>
                  <a:pt x="94" y="331"/>
                  <a:pt x="85" y="332"/>
                  <a:pt x="82" y="331"/>
                </a:cubicBezTo>
                <a:cubicBezTo>
                  <a:pt x="79" y="329"/>
                  <a:pt x="75" y="326"/>
                  <a:pt x="74" y="323"/>
                </a:cubicBezTo>
                <a:cubicBezTo>
                  <a:pt x="72" y="322"/>
                  <a:pt x="67" y="316"/>
                  <a:pt x="69" y="313"/>
                </a:cubicBezTo>
                <a:cubicBezTo>
                  <a:pt x="72" y="311"/>
                  <a:pt x="77" y="308"/>
                  <a:pt x="77" y="303"/>
                </a:cubicBezTo>
                <a:cubicBezTo>
                  <a:pt x="77" y="300"/>
                  <a:pt x="78" y="291"/>
                  <a:pt x="77" y="288"/>
                </a:cubicBezTo>
                <a:cubicBezTo>
                  <a:pt x="76" y="286"/>
                  <a:pt x="73" y="284"/>
                  <a:pt x="71" y="283"/>
                </a:cubicBezTo>
                <a:cubicBezTo>
                  <a:pt x="71" y="283"/>
                  <a:pt x="71" y="283"/>
                  <a:pt x="71" y="283"/>
                </a:cubicBezTo>
                <a:cubicBezTo>
                  <a:pt x="65" y="287"/>
                  <a:pt x="65" y="287"/>
                  <a:pt x="65" y="287"/>
                </a:cubicBezTo>
                <a:cubicBezTo>
                  <a:pt x="64" y="288"/>
                  <a:pt x="64" y="287"/>
                  <a:pt x="64" y="287"/>
                </a:cubicBezTo>
                <a:cubicBezTo>
                  <a:pt x="61" y="291"/>
                  <a:pt x="53" y="296"/>
                  <a:pt x="48" y="305"/>
                </a:cubicBezTo>
                <a:cubicBezTo>
                  <a:pt x="45" y="311"/>
                  <a:pt x="34" y="318"/>
                  <a:pt x="32" y="325"/>
                </a:cubicBezTo>
                <a:cubicBezTo>
                  <a:pt x="32" y="325"/>
                  <a:pt x="32" y="356"/>
                  <a:pt x="29" y="357"/>
                </a:cubicBezTo>
                <a:cubicBezTo>
                  <a:pt x="23" y="360"/>
                  <a:pt x="0" y="368"/>
                  <a:pt x="20" y="368"/>
                </a:cubicBezTo>
                <a:cubicBezTo>
                  <a:pt x="32" y="368"/>
                  <a:pt x="45" y="370"/>
                  <a:pt x="48" y="382"/>
                </a:cubicBezTo>
                <a:cubicBezTo>
                  <a:pt x="51" y="394"/>
                  <a:pt x="54" y="400"/>
                  <a:pt x="36" y="400"/>
                </a:cubicBezTo>
                <a:cubicBezTo>
                  <a:pt x="32" y="400"/>
                  <a:pt x="6" y="405"/>
                  <a:pt x="11" y="410"/>
                </a:cubicBezTo>
                <a:cubicBezTo>
                  <a:pt x="17" y="415"/>
                  <a:pt x="28" y="413"/>
                  <a:pt x="30" y="421"/>
                </a:cubicBezTo>
                <a:cubicBezTo>
                  <a:pt x="32" y="430"/>
                  <a:pt x="25" y="445"/>
                  <a:pt x="34" y="447"/>
                </a:cubicBezTo>
                <a:cubicBezTo>
                  <a:pt x="42" y="449"/>
                  <a:pt x="51" y="461"/>
                  <a:pt x="60" y="463"/>
                </a:cubicBezTo>
                <a:cubicBezTo>
                  <a:pt x="71" y="466"/>
                  <a:pt x="73" y="471"/>
                  <a:pt x="81" y="479"/>
                </a:cubicBezTo>
                <a:cubicBezTo>
                  <a:pt x="87" y="485"/>
                  <a:pt x="91" y="487"/>
                  <a:pt x="99" y="495"/>
                </a:cubicBezTo>
                <a:cubicBezTo>
                  <a:pt x="101" y="497"/>
                  <a:pt x="110" y="514"/>
                  <a:pt x="115" y="515"/>
                </a:cubicBezTo>
                <a:cubicBezTo>
                  <a:pt x="117" y="516"/>
                  <a:pt x="143" y="516"/>
                  <a:pt x="145" y="520"/>
                </a:cubicBezTo>
                <a:cubicBezTo>
                  <a:pt x="148" y="524"/>
                  <a:pt x="157" y="537"/>
                  <a:pt x="164" y="540"/>
                </a:cubicBezTo>
                <a:cubicBezTo>
                  <a:pt x="172" y="544"/>
                  <a:pt x="178" y="551"/>
                  <a:pt x="187" y="554"/>
                </a:cubicBezTo>
                <a:cubicBezTo>
                  <a:pt x="198" y="564"/>
                  <a:pt x="202" y="568"/>
                  <a:pt x="205" y="567"/>
                </a:cubicBezTo>
                <a:cubicBezTo>
                  <a:pt x="207" y="568"/>
                  <a:pt x="210" y="570"/>
                  <a:pt x="213" y="571"/>
                </a:cubicBezTo>
                <a:cubicBezTo>
                  <a:pt x="214" y="572"/>
                  <a:pt x="218" y="571"/>
                  <a:pt x="219" y="572"/>
                </a:cubicBezTo>
                <a:cubicBezTo>
                  <a:pt x="222" y="572"/>
                  <a:pt x="223" y="572"/>
                  <a:pt x="225" y="573"/>
                </a:cubicBezTo>
                <a:cubicBezTo>
                  <a:pt x="228" y="573"/>
                  <a:pt x="230" y="573"/>
                  <a:pt x="232" y="574"/>
                </a:cubicBezTo>
                <a:cubicBezTo>
                  <a:pt x="234" y="574"/>
                  <a:pt x="238" y="572"/>
                  <a:pt x="241" y="573"/>
                </a:cubicBezTo>
                <a:cubicBezTo>
                  <a:pt x="245" y="575"/>
                  <a:pt x="246" y="578"/>
                  <a:pt x="248" y="579"/>
                </a:cubicBezTo>
                <a:cubicBezTo>
                  <a:pt x="250" y="580"/>
                  <a:pt x="253" y="581"/>
                  <a:pt x="254" y="584"/>
                </a:cubicBezTo>
                <a:cubicBezTo>
                  <a:pt x="254" y="587"/>
                  <a:pt x="255" y="588"/>
                  <a:pt x="257" y="589"/>
                </a:cubicBezTo>
                <a:cubicBezTo>
                  <a:pt x="260" y="589"/>
                  <a:pt x="262" y="589"/>
                  <a:pt x="264" y="589"/>
                </a:cubicBezTo>
                <a:cubicBezTo>
                  <a:pt x="265" y="589"/>
                  <a:pt x="269" y="586"/>
                  <a:pt x="270" y="585"/>
                </a:cubicBezTo>
                <a:cubicBezTo>
                  <a:pt x="273" y="584"/>
                  <a:pt x="275" y="584"/>
                  <a:pt x="277" y="583"/>
                </a:cubicBezTo>
                <a:cubicBezTo>
                  <a:pt x="279" y="582"/>
                  <a:pt x="283" y="580"/>
                  <a:pt x="287" y="578"/>
                </a:cubicBezTo>
                <a:cubicBezTo>
                  <a:pt x="291" y="576"/>
                  <a:pt x="292" y="577"/>
                  <a:pt x="294" y="573"/>
                </a:cubicBezTo>
                <a:cubicBezTo>
                  <a:pt x="296" y="571"/>
                  <a:pt x="298" y="570"/>
                  <a:pt x="299" y="569"/>
                </a:cubicBezTo>
                <a:cubicBezTo>
                  <a:pt x="302" y="566"/>
                  <a:pt x="304" y="567"/>
                  <a:pt x="306" y="564"/>
                </a:cubicBezTo>
                <a:cubicBezTo>
                  <a:pt x="307" y="564"/>
                  <a:pt x="315" y="562"/>
                  <a:pt x="316" y="562"/>
                </a:cubicBezTo>
                <a:cubicBezTo>
                  <a:pt x="319" y="561"/>
                  <a:pt x="325" y="561"/>
                  <a:pt x="328" y="561"/>
                </a:cubicBezTo>
                <a:cubicBezTo>
                  <a:pt x="332" y="561"/>
                  <a:pt x="335" y="561"/>
                  <a:pt x="339" y="561"/>
                </a:cubicBezTo>
                <a:cubicBezTo>
                  <a:pt x="342" y="561"/>
                  <a:pt x="343" y="561"/>
                  <a:pt x="346" y="561"/>
                </a:cubicBezTo>
                <a:cubicBezTo>
                  <a:pt x="349" y="557"/>
                  <a:pt x="348" y="557"/>
                  <a:pt x="353" y="559"/>
                </a:cubicBezTo>
                <a:cubicBezTo>
                  <a:pt x="356" y="559"/>
                  <a:pt x="360" y="558"/>
                  <a:pt x="363" y="559"/>
                </a:cubicBezTo>
                <a:cubicBezTo>
                  <a:pt x="367" y="560"/>
                  <a:pt x="367" y="558"/>
                  <a:pt x="370" y="561"/>
                </a:cubicBezTo>
                <a:cubicBezTo>
                  <a:pt x="376" y="565"/>
                  <a:pt x="382" y="561"/>
                  <a:pt x="385" y="568"/>
                </a:cubicBezTo>
                <a:cubicBezTo>
                  <a:pt x="388" y="572"/>
                  <a:pt x="393" y="575"/>
                  <a:pt x="398" y="578"/>
                </a:cubicBezTo>
                <a:cubicBezTo>
                  <a:pt x="401" y="579"/>
                  <a:pt x="406" y="576"/>
                  <a:pt x="410" y="576"/>
                </a:cubicBezTo>
                <a:cubicBezTo>
                  <a:pt x="412" y="576"/>
                  <a:pt x="415" y="576"/>
                  <a:pt x="418" y="576"/>
                </a:cubicBezTo>
                <a:cubicBezTo>
                  <a:pt x="422" y="576"/>
                  <a:pt x="426" y="572"/>
                  <a:pt x="428" y="574"/>
                </a:cubicBezTo>
                <a:cubicBezTo>
                  <a:pt x="430" y="576"/>
                  <a:pt x="431" y="578"/>
                  <a:pt x="433" y="582"/>
                </a:cubicBezTo>
                <a:cubicBezTo>
                  <a:pt x="434" y="586"/>
                  <a:pt x="433" y="586"/>
                  <a:pt x="433" y="589"/>
                </a:cubicBezTo>
                <a:cubicBezTo>
                  <a:pt x="433" y="592"/>
                  <a:pt x="433" y="594"/>
                  <a:pt x="434" y="597"/>
                </a:cubicBezTo>
                <a:cubicBezTo>
                  <a:pt x="435" y="600"/>
                  <a:pt x="436" y="601"/>
                  <a:pt x="436" y="604"/>
                </a:cubicBezTo>
                <a:cubicBezTo>
                  <a:pt x="436" y="608"/>
                  <a:pt x="436" y="604"/>
                  <a:pt x="436" y="604"/>
                </a:cubicBezTo>
              </a:path>
            </a:pathLst>
          </a:custGeom>
          <a:solidFill>
            <a:srgbClr val="F3F3F3"/>
          </a:solidFill>
          <a:ln w="9525" cap="flat" cmpd="sng">
            <a:solidFill>
              <a:srgbClr val="CCCC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3139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727950" y="491750"/>
            <a:ext cx="76881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 b="0">
                <a:latin typeface="Lato"/>
                <a:ea typeface="Lato"/>
                <a:cs typeface="Lato"/>
                <a:sym typeface="Lato"/>
              </a:rPr>
              <a:t>Direzione Prevenzione, Sicurezza Alimentare, Veterinaria</a:t>
            </a:r>
            <a:endParaRPr sz="15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Lato"/>
                <a:ea typeface="Lato"/>
                <a:cs typeface="Lato"/>
                <a:sym typeface="Lato"/>
              </a:rPr>
              <a:t>Area Sanità e Sociale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Lato"/>
                <a:ea typeface="Lato"/>
                <a:cs typeface="Lato"/>
                <a:sym typeface="Lato"/>
              </a:rPr>
              <a:t>Regione del Veneto</a:t>
            </a:r>
            <a:endParaRPr sz="15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016100" y="1733675"/>
            <a:ext cx="7111800" cy="2748300"/>
            <a:chOff x="1016100" y="1733675"/>
            <a:chExt cx="7111800" cy="27483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016100" y="1733675"/>
              <a:ext cx="7111800" cy="2748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solidFill>
                  <a:srgbClr val="EB5600"/>
                </a:solidFill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None/>
              </a:pPr>
              <a:endParaRPr sz="2500">
                <a:solidFill>
                  <a:srgbClr val="EB5600"/>
                </a:solidFill>
              </a:endParaRPr>
            </a:p>
            <a:p>
              <a:pPr marL="0" lvl="0" indent="0" algn="ctr" rtl="0"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it" sz="3500">
                  <a:solidFill>
                    <a:srgbClr val="EB5600"/>
                  </a:solidFill>
                </a:rPr>
                <a:t>RETE SCUOLE SENTINELLA</a:t>
              </a:r>
              <a:r>
                <a:rPr lang="it" sz="4000">
                  <a:solidFill>
                    <a:srgbClr val="EB5600"/>
                  </a:solidFill>
                </a:rPr>
                <a:t> </a:t>
              </a:r>
              <a:endParaRPr sz="4000">
                <a:solidFill>
                  <a:srgbClr val="EB5600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it" sz="17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Sistema di monitoraggio per le infezioni da SARS-CoV-2 nel contesto scolastico</a:t>
              </a:r>
              <a:endParaRPr/>
            </a:p>
          </p:txBody>
        </p:sp>
        <p:pic>
          <p:nvPicPr>
            <p:cNvPr id="59" name="Google Shape;5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23625" y="2017823"/>
              <a:ext cx="5496746" cy="766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1450475" y="228775"/>
            <a:ext cx="746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097A7"/>
                </a:solidFill>
                <a:latin typeface="Roboto"/>
                <a:ea typeface="Roboto"/>
                <a:cs typeface="Roboto"/>
                <a:sym typeface="Roboto"/>
              </a:rPr>
              <a:t>MODALITÀ OPERATIVE</a:t>
            </a:r>
            <a:endParaRPr sz="2700" b="1">
              <a:solidFill>
                <a:srgbClr val="0097A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1237725" y="1003400"/>
            <a:ext cx="3638100" cy="981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2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La Scuola riceve dall’ULSS i kit già etichettati con i dati dello studente che ha aderito</a:t>
            </a:r>
            <a:endParaRPr sz="1500"/>
          </a:p>
        </p:txBody>
      </p:sp>
      <p:sp>
        <p:nvSpPr>
          <p:cNvPr id="115" name="Google Shape;115;p18"/>
          <p:cNvSpPr/>
          <p:nvPr/>
        </p:nvSpPr>
        <p:spPr>
          <a:xfrm>
            <a:off x="584349" y="149874"/>
            <a:ext cx="772500" cy="758100"/>
          </a:xfrm>
          <a:prstGeom prst="ellipse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5699375" y="1060375"/>
            <a:ext cx="3301200" cy="708000"/>
          </a:xfrm>
          <a:prstGeom prst="rect">
            <a:avLst/>
          </a:prstGeom>
          <a:noFill/>
          <a:ln w="19050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La Scuola consegna allo studente i kit per l'auto-prelievo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827625" y="2619013"/>
            <a:ext cx="3638100" cy="969600"/>
          </a:xfrm>
          <a:prstGeom prst="rect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Lo studente effettuata al mattino, secondo il calendario previsto, l’auto-prelievo della saliva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73975" y="2466632"/>
            <a:ext cx="3796200" cy="969600"/>
          </a:xfrm>
          <a:prstGeom prst="rect">
            <a:avLst/>
          </a:prstGeom>
          <a:noFill/>
          <a:ln w="1905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Lo studente riconsegna il campione in un apposito contenitore presso l’Istituto scolastico 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" name="Google Shape;119;p18"/>
          <p:cNvCxnSpPr>
            <a:stCxn id="117" idx="1"/>
            <a:endCxn id="118" idx="3"/>
          </p:cNvCxnSpPr>
          <p:nvPr/>
        </p:nvCxnSpPr>
        <p:spPr>
          <a:xfrm rot="10800000">
            <a:off x="4070125" y="2951413"/>
            <a:ext cx="757500" cy="1524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8"/>
          <p:cNvCxnSpPr>
            <a:stCxn id="114" idx="3"/>
            <a:endCxn id="116" idx="1"/>
          </p:cNvCxnSpPr>
          <p:nvPr/>
        </p:nvCxnSpPr>
        <p:spPr>
          <a:xfrm rot="10800000" flipH="1">
            <a:off x="4875825" y="1414250"/>
            <a:ext cx="823500" cy="79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8"/>
          <p:cNvCxnSpPr>
            <a:stCxn id="116" idx="2"/>
            <a:endCxn id="117" idx="0"/>
          </p:cNvCxnSpPr>
          <p:nvPr/>
        </p:nvCxnSpPr>
        <p:spPr>
          <a:xfrm flipH="1">
            <a:off x="6646775" y="1768375"/>
            <a:ext cx="703200" cy="8505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" name="Google Shape;122;p18"/>
          <p:cNvSpPr txBox="1"/>
          <p:nvPr/>
        </p:nvSpPr>
        <p:spPr>
          <a:xfrm>
            <a:off x="843250" y="4255650"/>
            <a:ext cx="3301200" cy="708000"/>
          </a:xfrm>
          <a:prstGeom prst="rect">
            <a:avLst/>
          </a:prstGeom>
          <a:noFill/>
          <a:ln w="1905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5. L’ULSS raccoglie i campioni e li porta al Laboratorio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5265775" y="4030625"/>
            <a:ext cx="3572100" cy="969600"/>
          </a:xfrm>
          <a:prstGeom prst="rect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 L’Azienda ULSS restituisce l’esito del test a genitori/studenti con le consuete modalità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" name="Google Shape;124;p18"/>
          <p:cNvCxnSpPr>
            <a:stCxn id="118" idx="2"/>
            <a:endCxn id="122" idx="0"/>
          </p:cNvCxnSpPr>
          <p:nvPr/>
        </p:nvCxnSpPr>
        <p:spPr>
          <a:xfrm>
            <a:off x="2172075" y="3436232"/>
            <a:ext cx="321900" cy="819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5" name="Google Shape;125;p18"/>
          <p:cNvCxnSpPr>
            <a:stCxn id="122" idx="3"/>
            <a:endCxn id="123" idx="1"/>
          </p:cNvCxnSpPr>
          <p:nvPr/>
        </p:nvCxnSpPr>
        <p:spPr>
          <a:xfrm rot="10800000" flipH="1">
            <a:off x="4144450" y="4515450"/>
            <a:ext cx="1121400" cy="94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/>
          </p:nvPr>
        </p:nvSpPr>
        <p:spPr>
          <a:xfrm>
            <a:off x="707800" y="163175"/>
            <a:ext cx="7862400" cy="89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Test</a:t>
            </a:r>
            <a:r>
              <a:rPr lang="it" dirty="0"/>
              <a:t> </a:t>
            </a:r>
            <a:r>
              <a:rPr lang="it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salivare (lollisponge)</a:t>
            </a:r>
            <a:endParaRPr dirty="0"/>
          </a:p>
        </p:txBody>
      </p:sp>
      <p:pic>
        <p:nvPicPr>
          <p:cNvPr id="139" name="Google Shape;139;p20" title="Lollisponge - Video Tutorial (AULSS 8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138" y="1053275"/>
            <a:ext cx="6029726" cy="339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2469700" y="4552100"/>
            <a:ext cx="43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Prodotto dall’Azienda ULSS 8 della Regione del Veneto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DEC04-FAAB-4048-ADB3-2618F2F0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Test</a:t>
            </a:r>
            <a:r>
              <a:rPr lang="it" dirty="0"/>
              <a:t> </a:t>
            </a:r>
            <a:r>
              <a:rPr lang="it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salivare (lollisponge)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7758BA-6BE1-46BB-8EC1-C1B2A7B3E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/>
              <a:t>Eseguire la raccolta come da video per </a:t>
            </a:r>
            <a:r>
              <a:rPr lang="it-IT" b="1" dirty="0"/>
              <a:t>60 secondi</a:t>
            </a:r>
          </a:p>
        </p:txBody>
      </p:sp>
      <p:pic>
        <p:nvPicPr>
          <p:cNvPr id="7" name="Immagine 6" descr="Cronometro">
            <a:extLst>
              <a:ext uri="{FF2B5EF4-FFF2-40B4-BE49-F238E27FC236}">
                <a16:creationId xmlns:a16="http://schemas.microsoft.com/office/drawing/2014/main" id="{E05DD5A6-ABAC-4C07-8537-04E8CF7CE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36" y="1736463"/>
            <a:ext cx="4821928" cy="28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413826" y="321314"/>
            <a:ext cx="772500" cy="720000"/>
          </a:xfrm>
          <a:prstGeom prst="ellipse">
            <a:avLst/>
          </a:prstGeom>
          <a:solidFill>
            <a:srgbClr val="1C3678"/>
          </a:solidFill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450475" y="381175"/>
            <a:ext cx="746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17B93"/>
                </a:solidFill>
                <a:latin typeface="Roboto"/>
                <a:ea typeface="Roboto"/>
                <a:cs typeface="Roboto"/>
                <a:sym typeface="Roboto"/>
              </a:rPr>
              <a:t>QUANDO</a:t>
            </a:r>
            <a:endParaRPr sz="2700" b="1">
              <a:solidFill>
                <a:srgbClr val="017B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21551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1186326" y="1145562"/>
            <a:ext cx="5652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 dirty="0"/>
              <a:t>FREQUENZA DEL TEST: OGNI 15 GIORNI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Tutti gli studenti che consegneranno al proprio istituto il modulo di consenso riceveranno ogni 15 giorni un test. Il campione dovrà essere riconsegnato il giorno successivo accedendo all’istituto</a:t>
            </a:r>
            <a:endParaRPr dirty="0"/>
          </a:p>
        </p:txBody>
      </p:sp>
      <p:sp>
        <p:nvSpPr>
          <p:cNvPr id="150" name="Google Shape;150;p21"/>
          <p:cNvSpPr txBox="1"/>
          <p:nvPr/>
        </p:nvSpPr>
        <p:spPr>
          <a:xfrm>
            <a:off x="2672675" y="2735839"/>
            <a:ext cx="5019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 dirty="0"/>
              <a:t>DURATA: FINO ALLA FINE DELL’ANNO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Il piano nazionale prevede che il progetto prosegua fino al termine dell’anno scolastico.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576450" y="1130175"/>
            <a:ext cx="7991100" cy="3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>
                <a:solidFill>
                  <a:srgbClr val="484F59"/>
                </a:solidFill>
              </a:rPr>
              <a:t>1) Se un alunno dovesse risultare positivo al test salivare molecolare, come verrà gestito?</a:t>
            </a:r>
            <a:endParaRPr sz="1400" b="1">
              <a:solidFill>
                <a:srgbClr val="484F5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>
                <a:solidFill>
                  <a:srgbClr val="484F59"/>
                </a:solidFill>
              </a:rPr>
              <a:t>In caso di riscontro di positività al test, il soggetto e i relativi contatti saranno </a:t>
            </a:r>
            <a:r>
              <a:rPr lang="it" sz="1400" u="sng">
                <a:solidFill>
                  <a:srgbClr val="484F59"/>
                </a:solidFill>
              </a:rPr>
              <a:t>presi in carico dal Dipartimento di Prevenzione dell’ULSS</a:t>
            </a:r>
            <a:r>
              <a:rPr lang="it" sz="1400">
                <a:solidFill>
                  <a:srgbClr val="484F59"/>
                </a:solidFill>
              </a:rPr>
              <a:t>. Si raccomanda agli eventuali soggetti positivi di isolarsi quanto prima al proprio domicilio e di seguire le indicazioni che riceveranno dai Servizi di Igiene territoriali o direttamente dal proprio Medico Curante. I contatti scolastici riceveranno invece  indicazioni dal referente COVID dell’Istituto.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84F59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>
                <a:solidFill>
                  <a:srgbClr val="484F59"/>
                </a:solidFill>
              </a:rPr>
              <a:t>2) Un alunno può fornire successivamente oppure ritirare il consenso alla partecipazione dal piano di monitoraggio?</a:t>
            </a:r>
            <a:endParaRPr sz="1400" b="1">
              <a:solidFill>
                <a:srgbClr val="484F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u="sng">
                <a:solidFill>
                  <a:srgbClr val="484F59"/>
                </a:solidFill>
              </a:rPr>
              <a:t>Sì</a:t>
            </a:r>
            <a:r>
              <a:rPr lang="it" sz="1400">
                <a:solidFill>
                  <a:srgbClr val="484F59"/>
                </a:solidFill>
              </a:rPr>
              <a:t>, è possibile che gli studenti (o genitori se minorenne) aderiscano durante l’intero svolgimento del piano di monitoraggio.</a:t>
            </a:r>
            <a:endParaRPr sz="1200" b="1">
              <a:solidFill>
                <a:srgbClr val="484F59"/>
              </a:solidFill>
            </a:endParaRPr>
          </a:p>
        </p:txBody>
      </p:sp>
      <p:sp>
        <p:nvSpPr>
          <p:cNvPr id="156" name="Google Shape;156;p22"/>
          <p:cNvSpPr txBox="1">
            <a:spLocks noGrp="1"/>
          </p:cNvSpPr>
          <p:nvPr>
            <p:ph type="ctrTitle"/>
          </p:nvPr>
        </p:nvSpPr>
        <p:spPr>
          <a:xfrm>
            <a:off x="3775200" y="162125"/>
            <a:ext cx="15936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1132"/>
              <a:buNone/>
            </a:pPr>
            <a:r>
              <a:rPr lang="it" sz="3180" b="1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FAQ</a:t>
            </a:r>
            <a:endParaRPr sz="3180"/>
          </a:p>
        </p:txBody>
      </p:sp>
      <p:sp>
        <p:nvSpPr>
          <p:cNvPr id="157" name="Google Shape;157;p22"/>
          <p:cNvSpPr/>
          <p:nvPr/>
        </p:nvSpPr>
        <p:spPr>
          <a:xfrm>
            <a:off x="3114825" y="94013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subTitle" idx="1"/>
          </p:nvPr>
        </p:nvSpPr>
        <p:spPr>
          <a:xfrm>
            <a:off x="708600" y="1235450"/>
            <a:ext cx="7726800" cy="27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 dirty="0">
                <a:solidFill>
                  <a:srgbClr val="484F59"/>
                </a:solidFill>
              </a:rPr>
              <a:t>3) Quando va riconsegnato il campione?</a:t>
            </a:r>
            <a:endParaRPr sz="1400" b="1" dirty="0">
              <a:solidFill>
                <a:srgbClr val="484F59"/>
              </a:solidFill>
            </a:endParaRPr>
          </a:p>
          <a:p>
            <a:pPr marL="0" marR="101600" lvl="0" indent="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dirty="0">
                <a:solidFill>
                  <a:srgbClr val="484F59"/>
                </a:solidFill>
              </a:rPr>
              <a:t>Il campione raccolto va consegnato nell’apposito contenitore presente presso l’istituto scolastico </a:t>
            </a:r>
            <a:r>
              <a:rPr lang="it" sz="1400" u="sng" dirty="0">
                <a:solidFill>
                  <a:srgbClr val="484F59"/>
                </a:solidFill>
              </a:rPr>
              <a:t>il giorno stesso</a:t>
            </a:r>
            <a:r>
              <a:rPr lang="it" sz="1400" dirty="0">
                <a:solidFill>
                  <a:srgbClr val="484F59"/>
                </a:solidFill>
              </a:rPr>
              <a:t> dell’auto-prelievo.</a:t>
            </a:r>
            <a:endParaRPr sz="1400" dirty="0">
              <a:solidFill>
                <a:srgbClr val="484F59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b="1" dirty="0">
                <a:solidFill>
                  <a:srgbClr val="484F59"/>
                </a:solidFill>
              </a:rPr>
              <a:t>4) Se un alunno per qualche motivo salta l’effettuazione di un test, rimane comunque inserito nella campagna di monitoraggio?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400" u="sng" dirty="0">
                <a:solidFill>
                  <a:srgbClr val="484F59"/>
                </a:solidFill>
              </a:rPr>
              <a:t>Sì</a:t>
            </a:r>
            <a:r>
              <a:rPr lang="it-IT" sz="1400" dirty="0">
                <a:solidFill>
                  <a:srgbClr val="484F59"/>
                </a:solidFill>
              </a:rPr>
              <a:t>, permane all’interno del programma di monitoraggio fino a che l’Istituto scolastico non riceva una formale comunicazione di dissenso da parte dell’alunno (o genitore se minorenne) alla prosecuzione dello stesso. </a:t>
            </a: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84F59"/>
              </a:solidFill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1180550" y="230225"/>
            <a:ext cx="70692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1132"/>
              <a:buNone/>
            </a:pPr>
            <a:r>
              <a:rPr lang="it" sz="3180" b="1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FAQ</a:t>
            </a:r>
            <a:endParaRPr sz="3180"/>
          </a:p>
        </p:txBody>
      </p:sp>
      <p:sp>
        <p:nvSpPr>
          <p:cNvPr id="164" name="Google Shape;164;p23"/>
          <p:cNvSpPr/>
          <p:nvPr/>
        </p:nvSpPr>
        <p:spPr>
          <a:xfrm>
            <a:off x="3114825" y="94013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3"/>
          <p:cNvSpPr/>
          <p:nvPr/>
        </p:nvSpPr>
        <p:spPr>
          <a:xfrm>
            <a:off x="3114825" y="94013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subTitle" idx="1"/>
          </p:nvPr>
        </p:nvSpPr>
        <p:spPr>
          <a:xfrm>
            <a:off x="632400" y="719150"/>
            <a:ext cx="7879200" cy="4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84F59"/>
              </a:solidFill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 dirty="0">
                <a:solidFill>
                  <a:srgbClr val="484F59"/>
                </a:solidFill>
              </a:rPr>
              <a:t>5) Qual è la frequenza di effettuazione dei test?</a:t>
            </a:r>
            <a:endParaRPr sz="1400" b="1" dirty="0">
              <a:solidFill>
                <a:srgbClr val="484F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dirty="0">
                <a:solidFill>
                  <a:srgbClr val="484F59"/>
                </a:solidFill>
              </a:rPr>
              <a:t>Lo studente effettuerà un tampone </a:t>
            </a:r>
            <a:r>
              <a:rPr lang="it" sz="1400" u="sng" dirty="0">
                <a:solidFill>
                  <a:srgbClr val="484F59"/>
                </a:solidFill>
              </a:rPr>
              <a:t>ogni 15 giorni</a:t>
            </a:r>
            <a:r>
              <a:rPr lang="it" sz="1400" dirty="0">
                <a:solidFill>
                  <a:srgbClr val="484F59"/>
                </a:solidFill>
              </a:rPr>
              <a:t> salvo diversa comunicazione del docente referente COVID dell’Istituto.</a:t>
            </a:r>
            <a:endParaRPr sz="1400" dirty="0">
              <a:solidFill>
                <a:srgbClr val="484F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84F5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484F59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b="1" dirty="0">
                <a:solidFill>
                  <a:srgbClr val="484F59"/>
                </a:solidFill>
              </a:rPr>
              <a:t>6) Dopo quanto tempo saranno disponibili gli esiti?</a:t>
            </a:r>
            <a:endParaRPr sz="1400" b="1" dirty="0">
              <a:solidFill>
                <a:srgbClr val="484F59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400" dirty="0">
                <a:solidFill>
                  <a:srgbClr val="484F59"/>
                </a:solidFill>
              </a:rPr>
              <a:t>Gli esiti saranno </a:t>
            </a:r>
            <a:r>
              <a:rPr lang="it" sz="1400" u="sng" dirty="0">
                <a:solidFill>
                  <a:srgbClr val="484F59"/>
                </a:solidFill>
              </a:rPr>
              <a:t>forniti quanto prima</a:t>
            </a:r>
            <a:r>
              <a:rPr lang="it" sz="1400" dirty="0">
                <a:solidFill>
                  <a:srgbClr val="484F59"/>
                </a:solidFill>
              </a:rPr>
              <a:t>, coerentemente con lo scenario epidemiologico in corso. Si consideri che essendo un test molecolare, vi sono dei tempi tecnici per la processazione del campione da parte del laboratorio di microbiologia.</a:t>
            </a:r>
            <a:endParaRPr sz="1400" b="1" dirty="0">
              <a:solidFill>
                <a:srgbClr val="484F59"/>
              </a:solidFill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ctrTitle"/>
          </p:nvPr>
        </p:nvSpPr>
        <p:spPr>
          <a:xfrm>
            <a:off x="1037400" y="135350"/>
            <a:ext cx="7069200" cy="5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1132"/>
              <a:buNone/>
            </a:pPr>
            <a:r>
              <a:rPr lang="it" sz="3180" b="1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FAQ</a:t>
            </a:r>
            <a:endParaRPr sz="3180"/>
          </a:p>
        </p:txBody>
      </p:sp>
      <p:sp>
        <p:nvSpPr>
          <p:cNvPr id="172" name="Google Shape;172;p24"/>
          <p:cNvSpPr/>
          <p:nvPr/>
        </p:nvSpPr>
        <p:spPr>
          <a:xfrm>
            <a:off x="3114825" y="94013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3114825" y="94013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100900" y="479825"/>
            <a:ext cx="4103400" cy="2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980" b="1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Obiettivi di sorveglianza di sanità pubblica</a:t>
            </a:r>
            <a:endParaRPr sz="6860"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90750" y="2895625"/>
            <a:ext cx="8962500" cy="21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67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0"/>
              <a:buChar char="●"/>
            </a:pPr>
            <a:r>
              <a:rPr lang="it" sz="2490"/>
              <a:t>Studiare i pattern di diffusione di SARS-CoV-2 nella popolazione scolastica</a:t>
            </a:r>
            <a:endParaRPr sz="2490"/>
          </a:p>
          <a:p>
            <a:pPr marL="457200" lvl="0" indent="-3867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0"/>
              <a:buChar char="●"/>
            </a:pPr>
            <a:r>
              <a:rPr lang="it" sz="2490"/>
              <a:t>Creare una rete di monitoraggio</a:t>
            </a:r>
            <a:endParaRPr sz="2490"/>
          </a:p>
          <a:p>
            <a:pPr marL="457200" lvl="0" indent="-3867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0"/>
              <a:buChar char="●"/>
            </a:pPr>
            <a:r>
              <a:rPr lang="it" sz="2490"/>
              <a:t>Espandere il sistema di sorveglianza esistente</a:t>
            </a:r>
            <a:endParaRPr sz="2490"/>
          </a:p>
          <a:p>
            <a:pPr marL="457200" lvl="0" indent="-3867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90"/>
              <a:buChar char="●"/>
            </a:pPr>
            <a:r>
              <a:rPr lang="it" sz="2490"/>
              <a:t>Mantenere il più possibile la didattica in presenza in sicurezza</a:t>
            </a:r>
            <a:endParaRPr sz="2490"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5350" y="0"/>
            <a:ext cx="2188800" cy="15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051" y="65200"/>
            <a:ext cx="2600925" cy="283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 rot="10800000" flipH="1">
            <a:off x="3983916" y="3667525"/>
            <a:ext cx="1332000" cy="168300"/>
          </a:xfrm>
          <a:prstGeom prst="ellipse">
            <a:avLst/>
          </a:prstGeom>
          <a:solidFill>
            <a:schemeClr val="dk2">
              <a:alpha val="941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3765615" y="2919454"/>
            <a:ext cx="1693301" cy="696591"/>
          </a:xfrm>
          <a:custGeom>
            <a:avLst/>
            <a:gdLst/>
            <a:ahLst/>
            <a:cxnLst/>
            <a:rect l="l" t="t" r="r" b="b"/>
            <a:pathLst>
              <a:path w="629" h="225" extrusionOk="0">
                <a:moveTo>
                  <a:pt x="451" y="74"/>
                </a:moveTo>
                <a:cubicBezTo>
                  <a:pt x="457" y="74"/>
                  <a:pt x="462" y="74"/>
                  <a:pt x="466" y="74"/>
                </a:cubicBezTo>
                <a:cubicBezTo>
                  <a:pt x="480" y="73"/>
                  <a:pt x="491" y="68"/>
                  <a:pt x="503" y="64"/>
                </a:cubicBezTo>
                <a:cubicBezTo>
                  <a:pt x="533" y="52"/>
                  <a:pt x="557" y="33"/>
                  <a:pt x="583" y="15"/>
                </a:cubicBezTo>
                <a:cubicBezTo>
                  <a:pt x="589" y="11"/>
                  <a:pt x="594" y="7"/>
                  <a:pt x="600" y="4"/>
                </a:cubicBezTo>
                <a:cubicBezTo>
                  <a:pt x="608" y="0"/>
                  <a:pt x="615" y="2"/>
                  <a:pt x="621" y="9"/>
                </a:cubicBezTo>
                <a:cubicBezTo>
                  <a:pt x="623" y="12"/>
                  <a:pt x="625" y="16"/>
                  <a:pt x="627" y="19"/>
                </a:cubicBezTo>
                <a:cubicBezTo>
                  <a:pt x="629" y="22"/>
                  <a:pt x="628" y="24"/>
                  <a:pt x="626" y="26"/>
                </a:cubicBezTo>
                <a:cubicBezTo>
                  <a:pt x="613" y="40"/>
                  <a:pt x="601" y="54"/>
                  <a:pt x="588" y="67"/>
                </a:cubicBezTo>
                <a:cubicBezTo>
                  <a:pt x="575" y="80"/>
                  <a:pt x="560" y="92"/>
                  <a:pt x="547" y="105"/>
                </a:cubicBezTo>
                <a:cubicBezTo>
                  <a:pt x="536" y="115"/>
                  <a:pt x="527" y="126"/>
                  <a:pt x="516" y="135"/>
                </a:cubicBezTo>
                <a:cubicBezTo>
                  <a:pt x="511" y="140"/>
                  <a:pt x="503" y="144"/>
                  <a:pt x="497" y="148"/>
                </a:cubicBezTo>
                <a:cubicBezTo>
                  <a:pt x="480" y="158"/>
                  <a:pt x="464" y="169"/>
                  <a:pt x="447" y="179"/>
                </a:cubicBezTo>
                <a:cubicBezTo>
                  <a:pt x="427" y="190"/>
                  <a:pt x="411" y="205"/>
                  <a:pt x="393" y="219"/>
                </a:cubicBezTo>
                <a:cubicBezTo>
                  <a:pt x="386" y="225"/>
                  <a:pt x="379" y="225"/>
                  <a:pt x="371" y="223"/>
                </a:cubicBezTo>
                <a:cubicBezTo>
                  <a:pt x="357" y="219"/>
                  <a:pt x="343" y="216"/>
                  <a:pt x="329" y="212"/>
                </a:cubicBezTo>
                <a:cubicBezTo>
                  <a:pt x="314" y="208"/>
                  <a:pt x="300" y="205"/>
                  <a:pt x="285" y="201"/>
                </a:cubicBezTo>
                <a:cubicBezTo>
                  <a:pt x="265" y="197"/>
                  <a:pt x="245" y="193"/>
                  <a:pt x="225" y="189"/>
                </a:cubicBezTo>
                <a:cubicBezTo>
                  <a:pt x="212" y="186"/>
                  <a:pt x="199" y="183"/>
                  <a:pt x="186" y="181"/>
                </a:cubicBezTo>
                <a:cubicBezTo>
                  <a:pt x="180" y="180"/>
                  <a:pt x="174" y="180"/>
                  <a:pt x="169" y="180"/>
                </a:cubicBezTo>
                <a:cubicBezTo>
                  <a:pt x="152" y="180"/>
                  <a:pt x="137" y="175"/>
                  <a:pt x="121" y="170"/>
                </a:cubicBezTo>
                <a:cubicBezTo>
                  <a:pt x="103" y="165"/>
                  <a:pt x="85" y="161"/>
                  <a:pt x="66" y="157"/>
                </a:cubicBezTo>
                <a:cubicBezTo>
                  <a:pt x="52" y="154"/>
                  <a:pt x="38" y="152"/>
                  <a:pt x="23" y="149"/>
                </a:cubicBezTo>
                <a:cubicBezTo>
                  <a:pt x="18" y="148"/>
                  <a:pt x="13" y="147"/>
                  <a:pt x="9" y="145"/>
                </a:cubicBezTo>
                <a:cubicBezTo>
                  <a:pt x="7" y="144"/>
                  <a:pt x="5" y="142"/>
                  <a:pt x="4" y="140"/>
                </a:cubicBezTo>
                <a:cubicBezTo>
                  <a:pt x="0" y="125"/>
                  <a:pt x="1" y="109"/>
                  <a:pt x="3" y="94"/>
                </a:cubicBezTo>
                <a:cubicBezTo>
                  <a:pt x="6" y="72"/>
                  <a:pt x="12" y="50"/>
                  <a:pt x="21" y="29"/>
                </a:cubicBezTo>
                <a:cubicBezTo>
                  <a:pt x="26" y="20"/>
                  <a:pt x="30" y="10"/>
                  <a:pt x="39" y="4"/>
                </a:cubicBezTo>
                <a:cubicBezTo>
                  <a:pt x="40" y="3"/>
                  <a:pt x="43" y="2"/>
                  <a:pt x="45" y="2"/>
                </a:cubicBezTo>
                <a:cubicBezTo>
                  <a:pt x="66" y="8"/>
                  <a:pt x="86" y="15"/>
                  <a:pt x="106" y="21"/>
                </a:cubicBezTo>
                <a:cubicBezTo>
                  <a:pt x="113" y="23"/>
                  <a:pt x="119" y="25"/>
                  <a:pt x="125" y="27"/>
                </a:cubicBezTo>
                <a:cubicBezTo>
                  <a:pt x="129" y="28"/>
                  <a:pt x="132" y="28"/>
                  <a:pt x="135" y="27"/>
                </a:cubicBezTo>
                <a:cubicBezTo>
                  <a:pt x="149" y="24"/>
                  <a:pt x="162" y="20"/>
                  <a:pt x="175" y="17"/>
                </a:cubicBezTo>
                <a:cubicBezTo>
                  <a:pt x="193" y="13"/>
                  <a:pt x="212" y="9"/>
                  <a:pt x="231" y="11"/>
                </a:cubicBezTo>
                <a:cubicBezTo>
                  <a:pt x="246" y="13"/>
                  <a:pt x="261" y="17"/>
                  <a:pt x="274" y="24"/>
                </a:cubicBezTo>
                <a:cubicBezTo>
                  <a:pt x="293" y="33"/>
                  <a:pt x="311" y="42"/>
                  <a:pt x="329" y="52"/>
                </a:cubicBezTo>
                <a:cubicBezTo>
                  <a:pt x="337" y="56"/>
                  <a:pt x="347" y="56"/>
                  <a:pt x="356" y="57"/>
                </a:cubicBezTo>
                <a:cubicBezTo>
                  <a:pt x="377" y="60"/>
                  <a:pt x="398" y="62"/>
                  <a:pt x="417" y="71"/>
                </a:cubicBezTo>
                <a:cubicBezTo>
                  <a:pt x="425" y="74"/>
                  <a:pt x="428" y="81"/>
                  <a:pt x="433" y="87"/>
                </a:cubicBezTo>
                <a:cubicBezTo>
                  <a:pt x="440" y="96"/>
                  <a:pt x="435" y="111"/>
                  <a:pt x="422" y="112"/>
                </a:cubicBezTo>
                <a:cubicBezTo>
                  <a:pt x="410" y="113"/>
                  <a:pt x="398" y="114"/>
                  <a:pt x="386" y="113"/>
                </a:cubicBezTo>
                <a:cubicBezTo>
                  <a:pt x="360" y="111"/>
                  <a:pt x="334" y="109"/>
                  <a:pt x="309" y="113"/>
                </a:cubicBezTo>
                <a:cubicBezTo>
                  <a:pt x="299" y="114"/>
                  <a:pt x="289" y="117"/>
                  <a:pt x="279" y="120"/>
                </a:cubicBezTo>
                <a:cubicBezTo>
                  <a:pt x="273" y="122"/>
                  <a:pt x="270" y="128"/>
                  <a:pt x="272" y="134"/>
                </a:cubicBezTo>
                <a:cubicBezTo>
                  <a:pt x="274" y="139"/>
                  <a:pt x="279" y="142"/>
                  <a:pt x="285" y="141"/>
                </a:cubicBezTo>
                <a:cubicBezTo>
                  <a:pt x="289" y="140"/>
                  <a:pt x="292" y="138"/>
                  <a:pt x="296" y="137"/>
                </a:cubicBezTo>
                <a:cubicBezTo>
                  <a:pt x="319" y="131"/>
                  <a:pt x="343" y="132"/>
                  <a:pt x="366" y="134"/>
                </a:cubicBezTo>
                <a:cubicBezTo>
                  <a:pt x="381" y="135"/>
                  <a:pt x="395" y="136"/>
                  <a:pt x="409" y="136"/>
                </a:cubicBezTo>
                <a:cubicBezTo>
                  <a:pt x="418" y="136"/>
                  <a:pt x="428" y="134"/>
                  <a:pt x="437" y="130"/>
                </a:cubicBezTo>
                <a:cubicBezTo>
                  <a:pt x="454" y="122"/>
                  <a:pt x="465" y="96"/>
                  <a:pt x="453" y="77"/>
                </a:cubicBezTo>
                <a:cubicBezTo>
                  <a:pt x="452" y="76"/>
                  <a:pt x="452" y="76"/>
                  <a:pt x="451" y="74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282125" y="2051500"/>
            <a:ext cx="2901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Raccolta delle adesioni</a:t>
            </a:r>
            <a:endParaRPr sz="1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174335" y="1334467"/>
            <a:ext cx="951900" cy="934200"/>
          </a:xfrm>
          <a:prstGeom prst="ellipse">
            <a:avLst/>
          </a:prstGeom>
          <a:solidFill>
            <a:srgbClr val="CB1B4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259850" y="1463025"/>
            <a:ext cx="20550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Rete delle</a:t>
            </a:r>
            <a:endParaRPr sz="1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“Scuole Sentinella”</a:t>
            </a:r>
            <a:endParaRPr sz="5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470625" y="1879149"/>
            <a:ext cx="772500" cy="720000"/>
          </a:xfrm>
          <a:prstGeom prst="ellipse">
            <a:avLst/>
          </a:prstGeom>
          <a:solidFill>
            <a:srgbClr val="EB5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5529125" y="3782988"/>
            <a:ext cx="733500" cy="7200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470624" y="889124"/>
            <a:ext cx="772500" cy="758100"/>
          </a:xfrm>
          <a:prstGeom prst="ellipse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1305" y="1890000"/>
            <a:ext cx="1090868" cy="12549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-175" y="3883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SISTEMA DI MONITORAGGIO REGIONALE</a:t>
            </a:r>
            <a:endParaRPr sz="2400" b="1">
              <a:solidFill>
                <a:srgbClr val="EB5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282125" y="3835825"/>
            <a:ext cx="25815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Raccolta dei campioni e trasporto ai laboratori di microbiologia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282125" y="949875"/>
            <a:ext cx="2901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Distribuzione consensi ed informative</a:t>
            </a:r>
            <a:endParaRPr sz="18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509626" y="2831064"/>
            <a:ext cx="772500" cy="720000"/>
          </a:xfrm>
          <a:prstGeom prst="ellipse">
            <a:avLst/>
          </a:prstGeom>
          <a:solidFill>
            <a:srgbClr val="1C36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6282125" y="2800925"/>
            <a:ext cx="2901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Preparazione kit per partecipanti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49600" y="1250175"/>
            <a:ext cx="3934200" cy="2685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74325" y="2421075"/>
            <a:ext cx="3747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it" sz="1900"/>
              <a:t>Adesione volontaria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it" sz="1900"/>
              <a:t>Gratuita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it" sz="1900"/>
              <a:t>Non vincolante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it" sz="1900"/>
              <a:t>Indicativamente esito in 24h</a:t>
            </a:r>
            <a:endParaRPr sz="1900"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-175" y="388325"/>
            <a:ext cx="91440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KIT CONSEGNATO</a:t>
            </a:r>
            <a:endParaRPr sz="2400" b="1" dirty="0">
              <a:solidFill>
                <a:srgbClr val="EB5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6AC21A8-4A33-42B2-874F-B3BCBACE3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985" y="942425"/>
            <a:ext cx="3343680" cy="403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-175" y="388325"/>
            <a:ext cx="91440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KIT CONSEGNATO</a:t>
            </a:r>
            <a:endParaRPr sz="2400" b="1" dirty="0">
              <a:solidFill>
                <a:srgbClr val="EB5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Immagine che contiene terra&#10;&#10;Descrizione generata automaticamente">
            <a:extLst>
              <a:ext uri="{FF2B5EF4-FFF2-40B4-BE49-F238E27FC236}">
                <a16:creationId xmlns:a16="http://schemas.microsoft.com/office/drawing/2014/main" id="{04A481DE-2C22-42B9-A615-29929DEDB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-175" y="388325"/>
            <a:ext cx="91440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dirty="0">
                <a:solidFill>
                  <a:srgbClr val="EB5600"/>
                </a:solidFill>
                <a:latin typeface="Raleway"/>
                <a:ea typeface="Raleway"/>
                <a:cs typeface="Raleway"/>
                <a:sym typeface="Raleway"/>
              </a:rPr>
              <a:t>KIT CONSEGNATO</a:t>
            </a:r>
            <a:endParaRPr sz="2400" b="1" dirty="0">
              <a:solidFill>
                <a:srgbClr val="EB5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3">
            <a:alphaModFix/>
          </a:blip>
          <a:srcRect t="38088" b="40862"/>
          <a:stretch/>
        </p:blipFill>
        <p:spPr>
          <a:xfrm>
            <a:off x="0" y="64673"/>
            <a:ext cx="3176576" cy="3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3BA0E7-82EF-40FB-BD5C-BC4C73288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00074" y="-2000249"/>
            <a:ext cx="5143501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9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interni, blu&#10;&#10;Descrizione generata automaticamente">
            <a:extLst>
              <a:ext uri="{FF2B5EF4-FFF2-40B4-BE49-F238E27FC236}">
                <a16:creationId xmlns:a16="http://schemas.microsoft.com/office/drawing/2014/main" id="{FC3BC824-5233-4E35-9A88-D81A573F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9"/>
            <a:ext cx="2893219" cy="5143500"/>
          </a:xfrm>
          <a:prstGeom prst="rect">
            <a:avLst/>
          </a:prstGeom>
        </p:spPr>
      </p:pic>
      <p:pic>
        <p:nvPicPr>
          <p:cNvPr id="11" name="Immagine 10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2A9BE487-BF52-45A7-971D-12B6BE6EE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72" y="-1"/>
            <a:ext cx="2893219" cy="5143500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0F2C7E85-21CD-49E4-9A9A-3560C0D5F9E0}"/>
              </a:ext>
            </a:extLst>
          </p:cNvPr>
          <p:cNvGrpSpPr/>
          <p:nvPr/>
        </p:nvGrpSpPr>
        <p:grpSpPr>
          <a:xfrm>
            <a:off x="732382" y="450087"/>
            <a:ext cx="4733640" cy="4608360"/>
            <a:chOff x="732382" y="450087"/>
            <a:chExt cx="4733640" cy="46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89D03A0A-39AD-45DD-946A-DE5DEB3E38D5}"/>
                    </a:ext>
                  </a:extLst>
                </p14:cNvPr>
                <p14:cNvContentPartPr/>
                <p14:nvPr/>
              </p14:nvContentPartPr>
              <p14:xfrm>
                <a:off x="796462" y="470607"/>
                <a:ext cx="1656360" cy="342252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89D03A0A-39AD-45DD-946A-DE5DEB3E38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8302" y="432807"/>
                  <a:ext cx="1731960" cy="34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6005B230-C92C-42DD-8986-60F4031CD880}"/>
                    </a:ext>
                  </a:extLst>
                </p14:cNvPr>
                <p14:cNvContentPartPr/>
                <p14:nvPr/>
              </p14:nvContentPartPr>
              <p14:xfrm>
                <a:off x="732382" y="450087"/>
                <a:ext cx="1990440" cy="340092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6005B230-C92C-42DD-8986-60F4031CD8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4222" y="412287"/>
                  <a:ext cx="2066040" cy="347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CF934CDF-2419-427D-96F3-433E08ABD862}"/>
                    </a:ext>
                  </a:extLst>
                </p14:cNvPr>
                <p14:cNvContentPartPr/>
                <p14:nvPr/>
              </p14:nvContentPartPr>
              <p14:xfrm>
                <a:off x="3795982" y="2507487"/>
                <a:ext cx="1670040" cy="255096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CF934CDF-2419-427D-96F3-433E08ABD8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58182" y="2469327"/>
                  <a:ext cx="1746000" cy="262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430D8476-1884-4EB4-B6B9-DE453E4DECAF}"/>
                    </a:ext>
                  </a:extLst>
                </p14:cNvPr>
                <p14:cNvContentPartPr/>
                <p14:nvPr/>
              </p14:nvContentPartPr>
              <p14:xfrm>
                <a:off x="3820462" y="2535207"/>
                <a:ext cx="1340640" cy="227736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430D8476-1884-4EB4-B6B9-DE453E4DEC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82302" y="2497407"/>
                  <a:ext cx="1416240" cy="2353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Immagine 19" descr="Immagine che contiene terra&#10;&#10;Descrizione generata automaticamente">
            <a:extLst>
              <a:ext uri="{FF2B5EF4-FFF2-40B4-BE49-F238E27FC236}">
                <a16:creationId xmlns:a16="http://schemas.microsoft.com/office/drawing/2014/main" id="{D453A5A1-FDA3-47C1-8CC2-886E4BC8FC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5041613" y="1010136"/>
            <a:ext cx="5134841" cy="313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525750" y="1580325"/>
            <a:ext cx="8092500" cy="34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/>
              <a:t>NEGATIVO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Proseguire con le attività consentite dal legislatore, nel rispetto delle normali prassi: igiene delle mani, mascherine e distanziamento sociale.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/>
              <a:t>POSITIVO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Notifica ai titolari di patria potestà.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Isolamento al proprio domicilio.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Trattandosi di un test molecolare, non vi saranno ulteriori test di conferma.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I referenti scuole dei SISP o i medici curanti effettueranno la presa in carico.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Il team scuole del Dipartimento di Prevenzione in accordo con il referente scolastico si attiverà per la gestione dei contatti.</a:t>
            </a:r>
            <a:endParaRPr sz="1800"/>
          </a:p>
        </p:txBody>
      </p:sp>
      <p:sp>
        <p:nvSpPr>
          <p:cNvPr id="95" name="Google Shape;95;p16"/>
          <p:cNvSpPr/>
          <p:nvPr/>
        </p:nvSpPr>
        <p:spPr>
          <a:xfrm>
            <a:off x="311699" y="326099"/>
            <a:ext cx="772500" cy="758100"/>
          </a:xfrm>
          <a:prstGeom prst="ellipse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!!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1247825" y="386850"/>
            <a:ext cx="77583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 b="1">
                <a:solidFill>
                  <a:srgbClr val="017B93"/>
                </a:solidFill>
                <a:latin typeface="Roboto"/>
                <a:ea typeface="Roboto"/>
                <a:cs typeface="Roboto"/>
                <a:sym typeface="Roboto"/>
              </a:rPr>
              <a:t>ESITO: le aziende ULSS attiveranno le modalità di trasmissione consuete dell’esito agli utenti</a:t>
            </a:r>
            <a:endParaRPr sz="2700" b="1">
              <a:solidFill>
                <a:srgbClr val="017B9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311700" y="350300"/>
            <a:ext cx="8520600" cy="61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700" b="1">
                <a:solidFill>
                  <a:srgbClr val="017B93"/>
                </a:solidFill>
                <a:latin typeface="Roboto"/>
                <a:ea typeface="Roboto"/>
                <a:cs typeface="Roboto"/>
                <a:sym typeface="Roboto"/>
              </a:rPr>
              <a:t>IL PROGETTO IN BREVE</a:t>
            </a:r>
            <a:endParaRPr sz="6800"/>
          </a:p>
        </p:txBody>
      </p:sp>
      <p:sp>
        <p:nvSpPr>
          <p:cNvPr id="102" name="Google Shape;102;p17"/>
          <p:cNvSpPr txBox="1"/>
          <p:nvPr/>
        </p:nvSpPr>
        <p:spPr>
          <a:xfrm>
            <a:off x="608650" y="1424400"/>
            <a:ext cx="3697200" cy="1073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2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TEST MOLECOLARE PER LA RICERCA SULLA SALIVA del virus responsabile di COVID-19</a:t>
            </a:r>
            <a:endParaRPr sz="1700"/>
          </a:p>
        </p:txBody>
      </p:sp>
      <p:cxnSp>
        <p:nvCxnSpPr>
          <p:cNvPr id="103" name="Google Shape;103;p17"/>
          <p:cNvCxnSpPr>
            <a:stCxn id="102" idx="3"/>
          </p:cNvCxnSpPr>
          <p:nvPr/>
        </p:nvCxnSpPr>
        <p:spPr>
          <a:xfrm rot="10800000" flipH="1">
            <a:off x="4305850" y="1561950"/>
            <a:ext cx="1480800" cy="39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4" name="Google Shape;104;p17"/>
          <p:cNvCxnSpPr>
            <a:stCxn id="102" idx="3"/>
          </p:cNvCxnSpPr>
          <p:nvPr/>
        </p:nvCxnSpPr>
        <p:spPr>
          <a:xfrm>
            <a:off x="4305850" y="1961250"/>
            <a:ext cx="1377600" cy="22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7"/>
          <p:cNvSpPr txBox="1"/>
          <p:nvPr/>
        </p:nvSpPr>
        <p:spPr>
          <a:xfrm>
            <a:off x="5961950" y="1268825"/>
            <a:ext cx="1523700" cy="43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2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AFFIDABILE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5858600" y="2002250"/>
            <a:ext cx="1730400" cy="434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25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NON INVASIVO</a:t>
            </a:r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783300" y="3238425"/>
            <a:ext cx="7577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100" b="1">
                <a:solidFill>
                  <a:srgbClr val="FF0000"/>
                </a:solidFill>
              </a:rPr>
              <a:t>!!</a:t>
            </a:r>
            <a:r>
              <a:rPr lang="it" sz="1700" b="1"/>
              <a:t> Il campione deve essere raccolto a casa, al mattino, appena svegli,</a:t>
            </a:r>
            <a:endParaRPr sz="17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prima di fare colazione e prima di lavarsi i denti</a:t>
            </a:r>
            <a:r>
              <a:rPr lang="it" sz="1700" b="1"/>
              <a:t> </a:t>
            </a:r>
            <a:r>
              <a:rPr lang="it" sz="3100" b="1">
                <a:solidFill>
                  <a:srgbClr val="FF0000"/>
                </a:solidFill>
              </a:rPr>
              <a:t>!!</a:t>
            </a:r>
            <a:endParaRPr sz="1700" b="1"/>
          </a:p>
        </p:txBody>
      </p:sp>
      <p:sp>
        <p:nvSpPr>
          <p:cNvPr id="108" name="Google Shape;108;p17"/>
          <p:cNvSpPr/>
          <p:nvPr/>
        </p:nvSpPr>
        <p:spPr>
          <a:xfrm>
            <a:off x="1605850" y="300199"/>
            <a:ext cx="772500" cy="720000"/>
          </a:xfrm>
          <a:prstGeom prst="ellipse">
            <a:avLst/>
          </a:prstGeom>
          <a:solidFill>
            <a:srgbClr val="EB56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726</Words>
  <Application>Microsoft Office PowerPoint</Application>
  <PresentationFormat>Presentazione su schermo (16:9)</PresentationFormat>
  <Paragraphs>91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Calibri</vt:lpstr>
      <vt:lpstr>Raleway</vt:lpstr>
      <vt:lpstr>Arial</vt:lpstr>
      <vt:lpstr>Lato</vt:lpstr>
      <vt:lpstr>Roboto</vt:lpstr>
      <vt:lpstr>Simple Light</vt:lpstr>
      <vt:lpstr>Direzione Prevenzione, Sicurezza Alimentare, Veterinaria Area Sanità e Sociale Regione del Veneto</vt:lpstr>
      <vt:lpstr>Obiettivi di sorveglianza di sanità pubblica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PROGETTO IN BREVE</vt:lpstr>
      <vt:lpstr>Presentazione standard di PowerPoint</vt:lpstr>
      <vt:lpstr>Test salivare (lollisponge)</vt:lpstr>
      <vt:lpstr>Test salivare (lollisponge)</vt:lpstr>
      <vt:lpstr>Presentazione standard di PowerPoint</vt:lpstr>
      <vt:lpstr>FAQ</vt:lpstr>
      <vt:lpstr>FAQ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Direzione Prevenzione, Sicurezza Alimentare, Veterinaria Area Sanità e Sociale Regione del Veneto</dc:title>
  <dc:creator>giacomo.facchin</dc:creator>
  <cp:lastModifiedBy>Facchin Giacomo</cp:lastModifiedBy>
  <cp:revision>2</cp:revision>
  <dcterms:modified xsi:type="dcterms:W3CDTF">2021-10-11T15:51:19Z</dcterms:modified>
</cp:coreProperties>
</file>