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4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E88A-F30C-4FED-BF7A-520570BC226A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C953-A9FF-4870-A0A3-164E54FFD7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3588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E88A-F30C-4FED-BF7A-520570BC226A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C953-A9FF-4870-A0A3-164E54FFD7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3614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E88A-F30C-4FED-BF7A-520570BC226A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C953-A9FF-4870-A0A3-164E54FFD7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6558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E88A-F30C-4FED-BF7A-520570BC226A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C953-A9FF-4870-A0A3-164E54FFD7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0169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E88A-F30C-4FED-BF7A-520570BC226A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C953-A9FF-4870-A0A3-164E54FFD7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8205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E88A-F30C-4FED-BF7A-520570BC226A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C953-A9FF-4870-A0A3-164E54FFD7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556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E88A-F30C-4FED-BF7A-520570BC226A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C953-A9FF-4870-A0A3-164E54FFD7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6823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E88A-F30C-4FED-BF7A-520570BC226A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C953-A9FF-4870-A0A3-164E54FFD7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4059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E88A-F30C-4FED-BF7A-520570BC226A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C953-A9FF-4870-A0A3-164E54FFD7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0216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E88A-F30C-4FED-BF7A-520570BC226A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C953-A9FF-4870-A0A3-164E54FFD7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6593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DE88A-F30C-4FED-BF7A-520570BC226A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C953-A9FF-4870-A0A3-164E54FFD7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6336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DE88A-F30C-4FED-BF7A-520570BC226A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5C953-A9FF-4870-A0A3-164E54FFD7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0553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470025"/>
          </a:xfrm>
          <a:solidFill>
            <a:srgbClr val="FFFF99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it-IT" b="1" dirty="0" smtClean="0"/>
              <a:t>Analisi delle prove </a:t>
            </a:r>
            <a:endParaRPr lang="it-IT" b="1" dirty="0"/>
          </a:p>
        </p:txBody>
      </p:sp>
      <p:sp>
        <p:nvSpPr>
          <p:cNvPr id="5" name="Sottotitolo 2"/>
          <p:cNvSpPr>
            <a:spLocks noGrp="1"/>
          </p:cNvSpPr>
          <p:nvPr>
            <p:ph type="subTitle" idx="1"/>
          </p:nvPr>
        </p:nvSpPr>
        <p:spPr>
          <a:solidFill>
            <a:srgbClr val="CCFFFF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it-IT" dirty="0" smtClean="0"/>
              <a:t>Classi II</a:t>
            </a:r>
          </a:p>
          <a:p>
            <a:r>
              <a:rPr lang="it-IT" b="1" dirty="0" smtClean="0"/>
              <a:t>SCUOLA PRIMARIA</a:t>
            </a:r>
          </a:p>
          <a:p>
            <a:r>
              <a:rPr lang="it-IT" b="1" dirty="0" smtClean="0"/>
              <a:t>Matematica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754294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 smtClean="0"/>
              <a:t> </a:t>
            </a:r>
            <a:r>
              <a:rPr lang="it-IT" sz="1800" dirty="0" smtClean="0"/>
              <a:t>I quesiti sono distribuiti negli ambiti secondo la tabella seguente</a:t>
            </a:r>
          </a:p>
          <a:p>
            <a:pPr marL="0" indent="0">
              <a:buNone/>
            </a:pPr>
            <a:endParaRPr lang="it-IT" sz="1800" dirty="0"/>
          </a:p>
          <a:p>
            <a:pPr marL="0" indent="0">
              <a:buNone/>
            </a:pPr>
            <a:endParaRPr lang="it-IT" sz="1800" dirty="0" smtClean="0"/>
          </a:p>
          <a:p>
            <a:pPr marL="0" indent="0">
              <a:buNone/>
            </a:pPr>
            <a:endParaRPr lang="it-IT" sz="1800" dirty="0" smtClean="0"/>
          </a:p>
          <a:p>
            <a:pPr marL="0" indent="0">
              <a:buNone/>
            </a:pPr>
            <a:endParaRPr lang="it-IT" sz="1800" dirty="0"/>
          </a:p>
          <a:p>
            <a:pPr marL="0" indent="0">
              <a:buNone/>
            </a:pPr>
            <a:endParaRPr lang="it-IT" sz="1800" dirty="0" smtClean="0"/>
          </a:p>
          <a:p>
            <a:pPr marL="0" indent="0">
              <a:buNone/>
            </a:pPr>
            <a:endParaRPr lang="it-IT" sz="1800" dirty="0"/>
          </a:p>
          <a:p>
            <a:pPr marL="0" indent="0">
              <a:buNone/>
            </a:pPr>
            <a:endParaRPr lang="it-IT" sz="1800" dirty="0" smtClean="0"/>
          </a:p>
          <a:p>
            <a:pPr marL="0" indent="0">
              <a:buNone/>
            </a:pPr>
            <a:endParaRPr lang="it-IT" sz="1800" dirty="0"/>
          </a:p>
          <a:p>
            <a:pPr marL="0" indent="0">
              <a:buNone/>
            </a:pPr>
            <a:endParaRPr lang="it-IT" sz="1800" dirty="0"/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solidFill>
            <a:srgbClr val="FFFF99"/>
          </a:solidFill>
          <a:ln>
            <a:solidFill>
              <a:srgbClr val="002060"/>
            </a:solidFill>
          </a:ln>
        </p:spPr>
        <p:txBody>
          <a:bodyPr/>
          <a:lstStyle/>
          <a:p>
            <a:r>
              <a:rPr lang="it-IT" b="1" dirty="0" smtClean="0"/>
              <a:t>Prova II primaria Matematica</a:t>
            </a:r>
            <a:endParaRPr lang="it-IT" b="1" dirty="0"/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5438700"/>
              </p:ext>
            </p:extLst>
          </p:nvPr>
        </p:nvGraphicFramePr>
        <p:xfrm>
          <a:off x="827584" y="2636910"/>
          <a:ext cx="7488831" cy="26563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96277"/>
                <a:gridCol w="2496277"/>
                <a:gridCol w="2496277"/>
              </a:tblGrid>
              <a:tr h="1008114">
                <a:tc>
                  <a:txBody>
                    <a:bodyPr/>
                    <a:lstStyle/>
                    <a:p>
                      <a:pPr algn="ctr"/>
                      <a:r>
                        <a:rPr lang="it-IT" sz="1800" b="1" i="0" u="none" strike="noStrike" baseline="0" dirty="0" smtClean="0">
                          <a:latin typeface="TimesNewRomanPS-BoldMT"/>
                        </a:rPr>
                        <a:t>Ambito</a:t>
                      </a:r>
                      <a:endParaRPr lang="it-IT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i="0" u="none" strike="noStrike" baseline="0" dirty="0" smtClean="0">
                          <a:latin typeface="TimesNewRomanPS-BoldMT"/>
                        </a:rPr>
                        <a:t>Numero di domande </a:t>
                      </a:r>
                      <a:endParaRPr lang="it-IT" sz="1800" dirty="0" smtClean="0"/>
                    </a:p>
                    <a:p>
                      <a:pPr algn="ctr"/>
                      <a:endParaRPr lang="it-IT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i="0" u="none" strike="noStrike" baseline="0" dirty="0" smtClean="0">
                          <a:latin typeface="TimesNewRomanPS-BoldMT"/>
                        </a:rPr>
                        <a:t>Numero di Item</a:t>
                      </a:r>
                      <a:r>
                        <a:rPr lang="it-IT" sz="1050" b="1" i="0" u="none" strike="noStrike" baseline="0" dirty="0" smtClean="0">
                          <a:latin typeface="TimesNewRomanPS-BoldMT"/>
                        </a:rPr>
                        <a:t>1</a:t>
                      </a:r>
                    </a:p>
                    <a:p>
                      <a:pPr algn="ctr"/>
                      <a:endParaRPr lang="it-IT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12063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Numeri</a:t>
                      </a:r>
                      <a:endParaRPr lang="it-IT" b="1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14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15</a:t>
                      </a:r>
                      <a:endParaRPr lang="it-IT" b="1" dirty="0"/>
                    </a:p>
                  </a:txBody>
                  <a:tcPr/>
                </a:tc>
              </a:tr>
              <a:tr h="412063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Spazio e figure</a:t>
                      </a:r>
                      <a:endParaRPr lang="it-IT" b="1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5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6</a:t>
                      </a:r>
                      <a:endParaRPr lang="it-IT" b="1" dirty="0"/>
                    </a:p>
                  </a:txBody>
                  <a:tcPr/>
                </a:tc>
              </a:tr>
              <a:tr h="412063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Dati e previsioni</a:t>
                      </a:r>
                      <a:endParaRPr lang="it-IT" b="1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4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4</a:t>
                      </a:r>
                      <a:endParaRPr lang="it-IT" b="1" dirty="0"/>
                    </a:p>
                  </a:txBody>
                  <a:tcPr/>
                </a:tc>
              </a:tr>
              <a:tr h="412063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Totale</a:t>
                      </a:r>
                      <a:endParaRPr lang="it-IT" b="1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23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25</a:t>
                      </a:r>
                      <a:endParaRPr lang="it-IT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2155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6080459"/>
              </p:ext>
            </p:extLst>
          </p:nvPr>
        </p:nvGraphicFramePr>
        <p:xfrm>
          <a:off x="539552" y="2060848"/>
          <a:ext cx="8208911" cy="2748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304"/>
                <a:gridCol w="2213587"/>
                <a:gridCol w="3259020"/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Item</a:t>
                      </a:r>
                      <a:endParaRPr lang="it-IT" sz="18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002060"/>
                          </a:solidFill>
                        </a:rPr>
                        <a:t>Ambito</a:t>
                      </a:r>
                      <a:r>
                        <a:rPr lang="it-IT" b="1" baseline="0" dirty="0" smtClean="0">
                          <a:solidFill>
                            <a:srgbClr val="002060"/>
                          </a:solidFill>
                        </a:rPr>
                        <a:t> dei contenuti</a:t>
                      </a:r>
                      <a:endParaRPr lang="it-IT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002060"/>
                          </a:solidFill>
                        </a:rPr>
                        <a:t>Dimensione</a:t>
                      </a:r>
                      <a:endParaRPr lang="it-IT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D13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Numeri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Argomentare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D20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Numeri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Conoscere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D21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Spazio e figure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Conoscere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D8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Numeri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Risolvere Problemi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D12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Dati e previsioni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Conoscere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D6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Numeri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Argomentare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solidFill>
            <a:srgbClr val="FFFF99"/>
          </a:solidFill>
          <a:ln>
            <a:solidFill>
              <a:srgbClr val="0070C0"/>
            </a:solidFill>
          </a:ln>
        </p:spPr>
        <p:txBody>
          <a:bodyPr/>
          <a:lstStyle/>
          <a:p>
            <a:r>
              <a:rPr lang="it-IT" dirty="0" smtClean="0"/>
              <a:t>Criticità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69660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it-IT" b="1" dirty="0" smtClean="0"/>
              <a:t>Item D13</a:t>
            </a:r>
            <a:endParaRPr lang="it-IT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8376553" cy="1944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941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467544" y="188640"/>
            <a:ext cx="7920880" cy="8402300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AMBITO PREVALENTE</a:t>
            </a:r>
          </a:p>
          <a:p>
            <a:r>
              <a:rPr lang="it-IT" dirty="0"/>
              <a:t>Numeri</a:t>
            </a:r>
          </a:p>
          <a:p>
            <a:r>
              <a:rPr lang="it-IT" b="1" dirty="0">
                <a:solidFill>
                  <a:srgbClr val="FF0000"/>
                </a:solidFill>
              </a:rPr>
              <a:t>SCOPO DELLA DOMANDA</a:t>
            </a:r>
          </a:p>
          <a:p>
            <a:r>
              <a:rPr lang="it-IT" dirty="0"/>
              <a:t>Risolvere un problema a struttura </a:t>
            </a:r>
            <a:r>
              <a:rPr lang="it-IT" dirty="0" smtClean="0"/>
              <a:t>additiva </a:t>
            </a:r>
            <a:endParaRPr lang="it-IT" dirty="0"/>
          </a:p>
          <a:p>
            <a:r>
              <a:rPr lang="it-IT" dirty="0"/>
              <a:t>con diverse operazioni</a:t>
            </a:r>
            <a:r>
              <a:rPr lang="it-IT" dirty="0" smtClean="0"/>
              <a:t>.</a:t>
            </a:r>
          </a:p>
          <a:p>
            <a:r>
              <a:rPr lang="it-IT" b="1" dirty="0">
                <a:solidFill>
                  <a:srgbClr val="FF0000"/>
                </a:solidFill>
              </a:rPr>
              <a:t>PROCESSO PREVALENTE</a:t>
            </a:r>
          </a:p>
          <a:p>
            <a:r>
              <a:rPr lang="it-IT" dirty="0"/>
              <a:t>Risolvere problemi utilizzando strategie in</a:t>
            </a:r>
          </a:p>
          <a:p>
            <a:r>
              <a:rPr lang="it-IT" dirty="0"/>
              <a:t>ambiti diversi – numerico, geometrico,</a:t>
            </a:r>
          </a:p>
          <a:p>
            <a:r>
              <a:rPr lang="it-IT" dirty="0"/>
              <a:t>algebrico.</a:t>
            </a:r>
          </a:p>
          <a:p>
            <a:r>
              <a:rPr lang="it-IT" b="1" dirty="0">
                <a:solidFill>
                  <a:srgbClr val="FF0000"/>
                </a:solidFill>
              </a:rPr>
              <a:t>Indicazioni nazionali: TRAGUARDO</a:t>
            </a:r>
          </a:p>
          <a:p>
            <a:r>
              <a:rPr lang="it-IT" dirty="0"/>
              <a:t>Riesce a risolvere facili problemi in tutti gli</a:t>
            </a:r>
          </a:p>
          <a:p>
            <a:r>
              <a:rPr lang="it-IT" dirty="0"/>
              <a:t>ambiti di contenuto, mantenendo il controllo</a:t>
            </a:r>
          </a:p>
          <a:p>
            <a:r>
              <a:rPr lang="it-IT" dirty="0"/>
              <a:t>sia sul processo risolutivo, sia sui risultati.</a:t>
            </a:r>
          </a:p>
          <a:p>
            <a:r>
              <a:rPr lang="it-IT" dirty="0"/>
              <a:t>Descrive il procedimento seguito e riconosce</a:t>
            </a:r>
          </a:p>
          <a:p>
            <a:r>
              <a:rPr lang="it-IT" dirty="0"/>
              <a:t>strategie di soluzione diverse dalla propria.</a:t>
            </a:r>
          </a:p>
          <a:p>
            <a:r>
              <a:rPr lang="it-IT" b="1" dirty="0">
                <a:solidFill>
                  <a:srgbClr val="FF0000"/>
                </a:solidFill>
              </a:rPr>
              <a:t>Indicazioni nazionali: OBIETTIVO</a:t>
            </a:r>
          </a:p>
          <a:p>
            <a:r>
              <a:rPr lang="it-IT" i="1" dirty="0"/>
              <a:t>Eseguire mentalmente semplici operazioni</a:t>
            </a:r>
          </a:p>
          <a:p>
            <a:r>
              <a:rPr lang="it-IT" i="1" dirty="0"/>
              <a:t>con i numeri naturali e verbalizzare le</a:t>
            </a:r>
          </a:p>
          <a:p>
            <a:r>
              <a:rPr lang="it-IT" i="1" dirty="0"/>
              <a:t>procedure di calcolo.</a:t>
            </a:r>
          </a:p>
          <a:p>
            <a:r>
              <a:rPr lang="it-IT" b="1" dirty="0">
                <a:solidFill>
                  <a:srgbClr val="FF0000"/>
                </a:solidFill>
              </a:rPr>
              <a:t>DIMENSIONE</a:t>
            </a:r>
          </a:p>
          <a:p>
            <a:r>
              <a:rPr lang="it-IT" dirty="0"/>
              <a:t>Risolvere problemi</a:t>
            </a:r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5508104" y="692696"/>
            <a:ext cx="2880320" cy="4247317"/>
          </a:xfrm>
          <a:prstGeom prst="rect">
            <a:avLst/>
          </a:prstGeom>
          <a:noFill/>
          <a:ln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</a:ln>
        </p:spPr>
        <p:txBody>
          <a:bodyPr wrap="square" rtlCol="0">
            <a:spAutoFit/>
          </a:bodyPr>
          <a:lstStyle/>
          <a:p>
            <a:r>
              <a:rPr lang="it-IT" b="1" dirty="0" smtClean="0"/>
              <a:t>Descrizione e commento</a:t>
            </a:r>
          </a:p>
          <a:p>
            <a:r>
              <a:rPr lang="it-IT" dirty="0"/>
              <a:t>L’alunno deve calcolare il valore monetario di</a:t>
            </a:r>
          </a:p>
          <a:p>
            <a:r>
              <a:rPr lang="it-IT" dirty="0"/>
              <a:t>due banconote, cioè 40 euro, e il costo</a:t>
            </a:r>
          </a:p>
          <a:p>
            <a:r>
              <a:rPr lang="it-IT" dirty="0"/>
              <a:t>complessivo di tre oggetti, cioè 31 euro, per</a:t>
            </a:r>
          </a:p>
          <a:p>
            <a:r>
              <a:rPr lang="it-IT" dirty="0"/>
              <a:t>poi individuarne la differenza.</a:t>
            </a:r>
          </a:p>
          <a:p>
            <a:r>
              <a:rPr lang="it-IT" dirty="0"/>
              <a:t>La soluzione del problema richiede il</a:t>
            </a:r>
          </a:p>
          <a:p>
            <a:r>
              <a:rPr lang="it-IT" dirty="0"/>
              <a:t>controllo di diversi passaggi procedurali</a:t>
            </a:r>
            <a:r>
              <a:rPr lang="it-IT" dirty="0" smtClean="0"/>
              <a:t>.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54837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it-IT" b="1" dirty="0" smtClean="0"/>
              <a:t>Item D 20</a:t>
            </a:r>
            <a:endParaRPr lang="it-IT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420888"/>
            <a:ext cx="6408712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924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472608"/>
          </a:xfrm>
          <a:ln w="9525" cap="rnd"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endParaRPr lang="it-IT" sz="2000" b="1" dirty="0" smtClean="0">
              <a:solidFill>
                <a:srgbClr val="FF0000"/>
              </a:solidFill>
            </a:endParaRPr>
          </a:p>
          <a:p>
            <a:r>
              <a:rPr lang="it-IT" sz="2000" b="1" dirty="0">
                <a:solidFill>
                  <a:srgbClr val="FF0000"/>
                </a:solidFill>
              </a:rPr>
              <a:t>AMBITO PREVALENTE</a:t>
            </a:r>
          </a:p>
          <a:p>
            <a:pPr marL="0" indent="0">
              <a:buNone/>
            </a:pPr>
            <a:r>
              <a:rPr lang="it-IT" sz="2000" dirty="0">
                <a:solidFill>
                  <a:srgbClr val="002060"/>
                </a:solidFill>
              </a:rPr>
              <a:t>Numeri</a:t>
            </a:r>
          </a:p>
          <a:p>
            <a:r>
              <a:rPr lang="it-IT" sz="2000" b="1" dirty="0">
                <a:solidFill>
                  <a:srgbClr val="FF0000"/>
                </a:solidFill>
              </a:rPr>
              <a:t>SCOPO DELLA DOMANDA</a:t>
            </a:r>
          </a:p>
          <a:p>
            <a:pPr marL="0" indent="0">
              <a:buNone/>
            </a:pPr>
            <a:r>
              <a:rPr lang="it-IT" sz="2000" dirty="0">
                <a:solidFill>
                  <a:srgbClr val="002060"/>
                </a:solidFill>
              </a:rPr>
              <a:t>Rappresentare un numero </a:t>
            </a:r>
            <a:r>
              <a:rPr lang="it-IT" sz="2000" dirty="0" smtClean="0">
                <a:solidFill>
                  <a:srgbClr val="002060"/>
                </a:solidFill>
              </a:rPr>
              <a:t>scritto</a:t>
            </a:r>
          </a:p>
          <a:p>
            <a:pPr marL="0" indent="0">
              <a:buNone/>
            </a:pPr>
            <a:r>
              <a:rPr lang="it-IT" sz="2000" dirty="0" smtClean="0">
                <a:solidFill>
                  <a:srgbClr val="002060"/>
                </a:solidFill>
              </a:rPr>
              <a:t> </a:t>
            </a:r>
            <a:r>
              <a:rPr lang="it-IT" sz="2000" dirty="0">
                <a:solidFill>
                  <a:srgbClr val="002060"/>
                </a:solidFill>
              </a:rPr>
              <a:t>in parole in notazione posizionale</a:t>
            </a:r>
          </a:p>
          <a:p>
            <a:r>
              <a:rPr lang="it-IT" sz="2000" b="1" dirty="0" smtClean="0">
                <a:solidFill>
                  <a:srgbClr val="FF0000"/>
                </a:solidFill>
              </a:rPr>
              <a:t>PROCESSO </a:t>
            </a:r>
            <a:r>
              <a:rPr lang="it-IT" sz="2000" b="1" dirty="0">
                <a:solidFill>
                  <a:srgbClr val="FF0000"/>
                </a:solidFill>
              </a:rPr>
              <a:t>PREVALENTE</a:t>
            </a:r>
          </a:p>
          <a:p>
            <a:pPr marL="0" indent="0">
              <a:buNone/>
            </a:pPr>
            <a:r>
              <a:rPr lang="it-IT" sz="2000" dirty="0">
                <a:solidFill>
                  <a:srgbClr val="002060"/>
                </a:solidFill>
              </a:rPr>
              <a:t>Conoscere diverse forme di </a:t>
            </a:r>
            <a:endParaRPr lang="it-IT" sz="20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it-IT" sz="2000" dirty="0" smtClean="0">
                <a:solidFill>
                  <a:srgbClr val="002060"/>
                </a:solidFill>
              </a:rPr>
              <a:t>rappresentazione e passare</a:t>
            </a:r>
          </a:p>
          <a:p>
            <a:pPr marL="0" indent="0">
              <a:buNone/>
            </a:pPr>
            <a:r>
              <a:rPr lang="it-IT" sz="2000" dirty="0" smtClean="0">
                <a:solidFill>
                  <a:srgbClr val="002060"/>
                </a:solidFill>
              </a:rPr>
              <a:t> </a:t>
            </a:r>
            <a:r>
              <a:rPr lang="it-IT" sz="2000" dirty="0">
                <a:solidFill>
                  <a:srgbClr val="002060"/>
                </a:solidFill>
              </a:rPr>
              <a:t>da una all'altra</a:t>
            </a:r>
          </a:p>
          <a:p>
            <a:r>
              <a:rPr lang="it-IT" sz="2000" b="1" dirty="0">
                <a:solidFill>
                  <a:srgbClr val="FF0000"/>
                </a:solidFill>
              </a:rPr>
              <a:t>Indicazioni nazionali: TRAGUARDO</a:t>
            </a:r>
          </a:p>
          <a:p>
            <a:pPr marL="0" indent="0">
              <a:buNone/>
            </a:pPr>
            <a:r>
              <a:rPr lang="it-IT" sz="2000" dirty="0">
                <a:solidFill>
                  <a:srgbClr val="002060"/>
                </a:solidFill>
              </a:rPr>
              <a:t>Riconosce e utilizza </a:t>
            </a:r>
            <a:r>
              <a:rPr lang="it-IT" sz="2000" dirty="0" smtClean="0">
                <a:solidFill>
                  <a:srgbClr val="002060"/>
                </a:solidFill>
              </a:rPr>
              <a:t>rappresentazioni</a:t>
            </a:r>
          </a:p>
          <a:p>
            <a:pPr marL="0" indent="0">
              <a:buNone/>
            </a:pPr>
            <a:r>
              <a:rPr lang="it-IT" sz="2000" dirty="0" smtClean="0">
                <a:solidFill>
                  <a:srgbClr val="002060"/>
                </a:solidFill>
              </a:rPr>
              <a:t> diverse di </a:t>
            </a:r>
            <a:r>
              <a:rPr lang="it-IT" sz="2000" dirty="0">
                <a:solidFill>
                  <a:srgbClr val="002060"/>
                </a:solidFill>
              </a:rPr>
              <a:t>oggetti matematici </a:t>
            </a:r>
            <a:endParaRPr lang="it-IT" sz="20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it-IT" sz="2000" dirty="0" smtClean="0">
                <a:solidFill>
                  <a:srgbClr val="002060"/>
                </a:solidFill>
              </a:rPr>
              <a:t>(</a:t>
            </a:r>
            <a:r>
              <a:rPr lang="it-IT" sz="2000" dirty="0">
                <a:solidFill>
                  <a:srgbClr val="002060"/>
                </a:solidFill>
              </a:rPr>
              <a:t>numeri </a:t>
            </a:r>
            <a:r>
              <a:rPr lang="it-IT" sz="2000" dirty="0" smtClean="0">
                <a:solidFill>
                  <a:srgbClr val="002060"/>
                </a:solidFill>
              </a:rPr>
              <a:t>decimali, frazioni</a:t>
            </a:r>
            <a:r>
              <a:rPr lang="it-IT" sz="2000" dirty="0">
                <a:solidFill>
                  <a:srgbClr val="002060"/>
                </a:solidFill>
              </a:rPr>
              <a:t>, percentuali, </a:t>
            </a:r>
            <a:endParaRPr lang="it-IT" sz="20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it-IT" sz="2000" dirty="0" smtClean="0">
                <a:solidFill>
                  <a:srgbClr val="002060"/>
                </a:solidFill>
              </a:rPr>
              <a:t>scale </a:t>
            </a:r>
            <a:r>
              <a:rPr lang="it-IT" sz="2000" dirty="0">
                <a:solidFill>
                  <a:srgbClr val="002060"/>
                </a:solidFill>
              </a:rPr>
              <a:t>di riduzione, ...).</a:t>
            </a:r>
          </a:p>
          <a:p>
            <a:r>
              <a:rPr lang="it-IT" sz="2000" b="1" dirty="0">
                <a:solidFill>
                  <a:srgbClr val="FF0000"/>
                </a:solidFill>
              </a:rPr>
              <a:t>DIMENSIONE</a:t>
            </a:r>
          </a:p>
          <a:p>
            <a:pPr marL="0" indent="0">
              <a:buNone/>
            </a:pPr>
            <a:r>
              <a:rPr lang="it-IT" sz="2000" dirty="0" smtClean="0">
                <a:solidFill>
                  <a:srgbClr val="002060"/>
                </a:solidFill>
              </a:rPr>
              <a:t>Conoscere</a:t>
            </a:r>
          </a:p>
          <a:p>
            <a:pPr marL="0" indent="0">
              <a:buNone/>
            </a:pPr>
            <a:endParaRPr lang="it-IT" sz="20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it-IT" sz="20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4224401" y="548680"/>
            <a:ext cx="4536504" cy="3170099"/>
          </a:xfrm>
          <a:prstGeom prst="rect">
            <a:avLst/>
          </a:prstGeom>
          <a:noFill/>
          <a:ln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002060"/>
                </a:solidFill>
              </a:rPr>
              <a:t>Descrizione e commento</a:t>
            </a:r>
          </a:p>
          <a:p>
            <a:r>
              <a:rPr lang="it-IT" dirty="0">
                <a:solidFill>
                  <a:srgbClr val="002060"/>
                </a:solidFill>
              </a:rPr>
              <a:t>L’alunno deve mettere in relazione il valore</a:t>
            </a:r>
          </a:p>
          <a:p>
            <a:r>
              <a:rPr lang="it-IT" dirty="0">
                <a:solidFill>
                  <a:srgbClr val="002060"/>
                </a:solidFill>
              </a:rPr>
              <a:t>posizionale espresso in parola nella domanda</a:t>
            </a:r>
          </a:p>
          <a:p>
            <a:r>
              <a:rPr lang="it-IT" dirty="0">
                <a:solidFill>
                  <a:srgbClr val="002060"/>
                </a:solidFill>
              </a:rPr>
              <a:t>con la corretta scrittura del numero in cifre.</a:t>
            </a:r>
          </a:p>
          <a:p>
            <a:r>
              <a:rPr lang="it-IT" dirty="0" smtClean="0">
                <a:solidFill>
                  <a:srgbClr val="002060"/>
                </a:solidFill>
              </a:rPr>
              <a:t>Nell’opzione </a:t>
            </a:r>
            <a:r>
              <a:rPr lang="it-IT" dirty="0">
                <a:solidFill>
                  <a:srgbClr val="002060"/>
                </a:solidFill>
              </a:rPr>
              <a:t>A le cifre del numero sono</a:t>
            </a:r>
          </a:p>
          <a:p>
            <a:r>
              <a:rPr lang="it-IT" dirty="0">
                <a:solidFill>
                  <a:srgbClr val="002060"/>
                </a:solidFill>
              </a:rPr>
              <a:t>riportate nello stesso ordine in cui vengono</a:t>
            </a:r>
          </a:p>
          <a:p>
            <a:r>
              <a:rPr lang="it-IT" dirty="0">
                <a:solidFill>
                  <a:srgbClr val="002060"/>
                </a:solidFill>
              </a:rPr>
              <a:t>presentate nella domanda indipendentemente</a:t>
            </a:r>
          </a:p>
          <a:p>
            <a:r>
              <a:rPr lang="it-IT" dirty="0">
                <a:solidFill>
                  <a:srgbClr val="002060"/>
                </a:solidFill>
              </a:rPr>
              <a:t>dal loro valore posizionale.</a:t>
            </a:r>
          </a:p>
          <a:p>
            <a:r>
              <a:rPr lang="it-IT" dirty="0">
                <a:solidFill>
                  <a:srgbClr val="002060"/>
                </a:solidFill>
              </a:rPr>
              <a:t>L’allievo scegliendo l’opzione C, potrebbe</a:t>
            </a:r>
          </a:p>
          <a:p>
            <a:r>
              <a:rPr lang="it-IT" dirty="0">
                <a:solidFill>
                  <a:srgbClr val="002060"/>
                </a:solidFill>
              </a:rPr>
              <a:t>aver previsto la presenza della cifra 0 nel posto</a:t>
            </a:r>
          </a:p>
          <a:p>
            <a:r>
              <a:rPr lang="it-IT" dirty="0">
                <a:solidFill>
                  <a:srgbClr val="002060"/>
                </a:solidFill>
              </a:rPr>
              <a:t>delle decine, ma inverte unità con centinaia.</a:t>
            </a:r>
          </a:p>
        </p:txBody>
      </p:sp>
    </p:spTree>
    <p:extLst>
      <p:ext uri="{BB962C8B-B14F-4D97-AF65-F5344CB8AC3E}">
        <p14:creationId xmlns:p14="http://schemas.microsoft.com/office/powerpoint/2010/main" val="18938314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351</Words>
  <Application>Microsoft Office PowerPoint</Application>
  <PresentationFormat>Presentazione su schermo (4:3)</PresentationFormat>
  <Paragraphs>115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Tema di Office</vt:lpstr>
      <vt:lpstr>Analisi delle prove </vt:lpstr>
      <vt:lpstr>Prova II primaria Matematica</vt:lpstr>
      <vt:lpstr>Criticità</vt:lpstr>
      <vt:lpstr>Item D13</vt:lpstr>
      <vt:lpstr>Presentazione standard di PowerPoint</vt:lpstr>
      <vt:lpstr>Item D 20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Analisi delle prove</dc:title>
  <dc:creator>Orietta</dc:creator>
  <cp:lastModifiedBy>Orietta</cp:lastModifiedBy>
  <cp:revision>9</cp:revision>
  <dcterms:created xsi:type="dcterms:W3CDTF">2016-11-29T10:54:28Z</dcterms:created>
  <dcterms:modified xsi:type="dcterms:W3CDTF">2016-11-29T13:48:58Z</dcterms:modified>
</cp:coreProperties>
</file>