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68" r:id="rId3"/>
    <p:sldId id="269" r:id="rId4"/>
    <p:sldId id="270" r:id="rId5"/>
    <p:sldId id="261" r:id="rId6"/>
    <p:sldId id="259" r:id="rId7"/>
    <p:sldId id="257" r:id="rId8"/>
    <p:sldId id="260" r:id="rId9"/>
    <p:sldId id="262" r:id="rId10"/>
    <p:sldId id="263" r:id="rId11"/>
    <p:sldId id="264" r:id="rId12"/>
    <p:sldId id="265" r:id="rId13"/>
    <p:sldId id="266" r:id="rId14"/>
    <p:sldId id="272" r:id="rId15"/>
    <p:sldId id="271" r:id="rId16"/>
    <p:sldId id="267" r:id="rId17"/>
    <p:sldId id="276" r:id="rId18"/>
    <p:sldId id="277" r:id="rId19"/>
    <p:sldId id="275" r:id="rId20"/>
    <p:sldId id="274" r:id="rId21"/>
    <p:sldId id="282" r:id="rId22"/>
    <p:sldId id="286" r:id="rId23"/>
    <p:sldId id="285" r:id="rId24"/>
    <p:sldId id="284" r:id="rId25"/>
    <p:sldId id="278" r:id="rId26"/>
    <p:sldId id="279" r:id="rId27"/>
    <p:sldId id="281" r:id="rId28"/>
    <p:sldId id="280" r:id="rId29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03" autoAdjust="0"/>
    <p:restoredTop sz="94660"/>
  </p:normalViewPr>
  <p:slideViewPr>
    <p:cSldViewPr>
      <p:cViewPr varScale="1">
        <p:scale>
          <a:sx n="107" d="100"/>
          <a:sy n="107" d="100"/>
        </p:scale>
        <p:origin x="-37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tangolo arrotondato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ttangolo arrotondato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olo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0" name="Sottotitolo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19" name="Segnaposto data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C3DA9C-F96C-496F-AD29-F1B9DA9A4647}" type="datetimeFigureOut">
              <a:rPr lang="it-IT" smtClean="0"/>
              <a:pPr/>
              <a:t>27/11/2016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11" name="Segnaposto numero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EEF8DC-1429-4A50-8A3A-1D1736A3C8F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C3DA9C-F96C-496F-AD29-F1B9DA9A4647}" type="datetimeFigureOut">
              <a:rPr lang="it-IT" smtClean="0"/>
              <a:pPr/>
              <a:t>27/11/2016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EEF8DC-1429-4A50-8A3A-1D1736A3C8F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C3DA9C-F96C-496F-AD29-F1B9DA9A4647}" type="datetimeFigureOut">
              <a:rPr lang="it-IT" smtClean="0"/>
              <a:pPr/>
              <a:t>27/11/2016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EEF8DC-1429-4A50-8A3A-1D1736A3C8F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C3DA9C-F96C-496F-AD29-F1B9DA9A4647}" type="datetimeFigureOut">
              <a:rPr lang="it-IT" smtClean="0"/>
              <a:pPr/>
              <a:t>27/11/2016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EEF8DC-1429-4A50-8A3A-1D1736A3C8F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tangolo arrotondato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ttangolo arrotondato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C3DA9C-F96C-496F-AD29-F1B9DA9A4647}" type="datetimeFigureOut">
              <a:rPr lang="it-IT" smtClean="0"/>
              <a:pPr/>
              <a:t>27/11/2016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EEF8DC-1429-4A50-8A3A-1D1736A3C8F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C3DA9C-F96C-496F-AD29-F1B9DA9A4647}" type="datetimeFigureOut">
              <a:rPr lang="it-IT" smtClean="0"/>
              <a:pPr/>
              <a:t>27/11/2016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EEF8DC-1429-4A50-8A3A-1D1736A3C8F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C3DA9C-F96C-496F-AD29-F1B9DA9A4647}" type="datetimeFigureOut">
              <a:rPr lang="it-IT" smtClean="0"/>
              <a:pPr/>
              <a:t>27/11/2016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EEF8DC-1429-4A50-8A3A-1D1736A3C8F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C3DA9C-F96C-496F-AD29-F1B9DA9A4647}" type="datetimeFigureOut">
              <a:rPr lang="it-IT" smtClean="0"/>
              <a:pPr/>
              <a:t>27/11/2016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EEF8DC-1429-4A50-8A3A-1D1736A3C8F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arrotondato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C3DA9C-F96C-496F-AD29-F1B9DA9A4647}" type="datetimeFigureOut">
              <a:rPr lang="it-IT" smtClean="0"/>
              <a:pPr/>
              <a:t>27/11/2016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EEF8DC-1429-4A50-8A3A-1D1736A3C8F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C3DA9C-F96C-496F-AD29-F1B9DA9A4647}" type="datetimeFigureOut">
              <a:rPr lang="it-IT" smtClean="0"/>
              <a:pPr/>
              <a:t>27/11/2016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EEF8DC-1429-4A50-8A3A-1D1736A3C8F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tangolo arrotondato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Arrotonda singolo angolo rettangolo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C3DA9C-F96C-496F-AD29-F1B9DA9A4647}" type="datetimeFigureOut">
              <a:rPr lang="it-IT" smtClean="0"/>
              <a:pPr/>
              <a:t>27/11/2016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EEF8DC-1429-4A50-8A3A-1D1736A3C8F6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it-IT" smtClean="0"/>
              <a:t>Fare clic sull'icona per inserire un'immagine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arrotondato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ttangolo arrotondato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Segnaposto titolo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25" name="Segnaposto data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AC3DA9C-F96C-496F-AD29-F1B9DA9A4647}" type="datetimeFigureOut">
              <a:rPr lang="it-IT" smtClean="0"/>
              <a:pPr/>
              <a:t>27/11/2016</a:t>
            </a:fld>
            <a:endParaRPr lang="it-IT"/>
          </a:p>
        </p:txBody>
      </p:sp>
      <p:sp>
        <p:nvSpPr>
          <p:cNvPr id="18" name="Segnaposto piè di pagina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FEEF8DC-1429-4A50-8A3A-1D1736A3C8F6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smtClean="0"/>
              <a:t>Classi 5°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smtClean="0"/>
              <a:t>Italiano</a:t>
            </a:r>
          </a:p>
          <a:p>
            <a:r>
              <a:rPr lang="it-IT" smtClean="0"/>
              <a:t>Anno scolastico 2015/2016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5085184"/>
            <a:ext cx="8183880" cy="1051560"/>
          </a:xfrm>
          <a:solidFill>
            <a:schemeClr val="accent6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it-IT" dirty="0" smtClean="0"/>
              <a:t>ASPETTO </a:t>
            </a:r>
            <a:r>
              <a:rPr lang="it-IT" dirty="0" smtClean="0"/>
              <a:t>5(item A2 -  A13)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55000" lnSpcReduction="20000"/>
          </a:bodyPr>
          <a:lstStyle/>
          <a:p>
            <a:r>
              <a:rPr lang="it-IT" b="1" dirty="0"/>
              <a:t>Aspetto 5a</a:t>
            </a:r>
            <a:r>
              <a:rPr lang="it-IT" dirty="0"/>
              <a:t>: </a:t>
            </a:r>
            <a:r>
              <a:rPr lang="it-IT" i="1" dirty="0"/>
              <a:t>Ricostruire il significato </a:t>
            </a:r>
            <a:r>
              <a:rPr lang="it-IT" i="1" dirty="0">
                <a:solidFill>
                  <a:srgbClr val="FF0000"/>
                </a:solidFill>
              </a:rPr>
              <a:t>di una parte più o meno estesa del testo</a:t>
            </a:r>
            <a:r>
              <a:rPr lang="it-IT" i="1" dirty="0"/>
              <a:t>, integrando più informazioni e concetti, anche formulando inferenze complesse. </a:t>
            </a:r>
            <a:endParaRPr lang="it-IT" dirty="0"/>
          </a:p>
          <a:p>
            <a:r>
              <a:rPr lang="it-IT" dirty="0"/>
              <a:t>Leggere testi (narrativi, descrittivi, informativi) cogliendo l’argomento di cui si parla e individuando le informazioni principali e le loro relazioni. (p. 31) </a:t>
            </a:r>
          </a:p>
          <a:p>
            <a:r>
              <a:rPr lang="it-IT" dirty="0"/>
              <a:t>Usare, nella lettura di vari tipi di testo, opportune strategie per analizzare il contenuto; porsi domande all’inizio e durante la lettura del testo; cogliere indizi utili a risolvere i nodi della comprensione (p. 32) </a:t>
            </a:r>
          </a:p>
          <a:p>
            <a:r>
              <a:rPr lang="it-IT" dirty="0"/>
              <a:t>(questo obiettivo in realtà è implicato in tutte le operazioni di comprensione) </a:t>
            </a:r>
          </a:p>
          <a:p>
            <a:r>
              <a:rPr lang="it-IT" b="1" dirty="0"/>
              <a:t>Aspetto 5b</a:t>
            </a:r>
            <a:r>
              <a:rPr lang="it-IT" dirty="0"/>
              <a:t>: </a:t>
            </a:r>
            <a:r>
              <a:rPr lang="it-IT" i="1" dirty="0"/>
              <a:t>Ricostruire </a:t>
            </a:r>
            <a:r>
              <a:rPr lang="it-IT" i="1" dirty="0">
                <a:solidFill>
                  <a:srgbClr val="FF0000"/>
                </a:solidFill>
              </a:rPr>
              <a:t>il significato globale del testo</a:t>
            </a:r>
            <a:r>
              <a:rPr lang="it-IT" i="1" dirty="0"/>
              <a:t>, integrando più informazioni e concetti, anche formulando inferenze complesse. </a:t>
            </a:r>
            <a:endParaRPr lang="it-IT" dirty="0"/>
          </a:p>
          <a:p>
            <a:r>
              <a:rPr lang="it-IT" dirty="0"/>
              <a:t>Legge e comprende testi di vario tipo, continui e non continui, ne individua il senso globale e le informazioni principali, utilizzando strategie di lettura adeguate agli scopi. (p. 31) </a:t>
            </a:r>
          </a:p>
          <a:p>
            <a:r>
              <a:rPr lang="it-IT" dirty="0"/>
              <a:t>Leggere testi (narrativi, descrittivi, informativi) cogliendo l’argomento di cui si parla e individuando le informazioni principali e le loro relazioni. (p. 31) 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683568" y="980728"/>
          <a:ext cx="8064897" cy="5018213"/>
        </p:xfrm>
        <a:graphic>
          <a:graphicData uri="http://schemas.openxmlformats.org/drawingml/2006/table">
            <a:tbl>
              <a:tblPr/>
              <a:tblGrid>
                <a:gridCol w="2688299"/>
                <a:gridCol w="2688299"/>
                <a:gridCol w="2688299"/>
              </a:tblGrid>
              <a:tr h="360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Domanda </a:t>
                      </a:r>
                      <a:endParaRPr lang="it-IT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851" marR="498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Caratteristiche </a:t>
                      </a:r>
                      <a:endParaRPr lang="it-IT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851" marR="498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Descrizione del compito e commento </a:t>
                      </a:r>
                      <a:endParaRPr lang="it-IT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851" marR="498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6581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000" b="1" dirty="0" smtClean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A2</a:t>
                      </a:r>
                      <a:r>
                        <a:rPr lang="it-IT" sz="10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. A chi l’autore fa raccontare l’esperienza narrata nel testo? </a:t>
                      </a:r>
                      <a:endParaRPr lang="it-IT" sz="10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…………………………………………………………………………………………</a:t>
                      </a:r>
                      <a:r>
                        <a:rPr lang="it-IT" sz="10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 </a:t>
                      </a:r>
                    </a:p>
                  </a:txBody>
                  <a:tcPr marL="49851" marR="498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Tipo di testo: </a:t>
                      </a:r>
                      <a:r>
                        <a:rPr lang="it-IT" sz="10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narrativo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Tipo di item: </a:t>
                      </a:r>
                      <a:r>
                        <a:rPr lang="it-IT" sz="10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domanda a risposta aperta univoca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Aspetto prevalente 5a: </a:t>
                      </a:r>
                      <a:r>
                        <a:rPr lang="it-IT" sz="10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ricostruire il significato di una parte più o meno estesa del testo, integrando più informazioni e concetti, anche formulando inferenze complesse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Risposta corretta: </a:t>
                      </a:r>
                      <a:endParaRPr lang="it-IT" sz="10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Qualsiasi risposta che faccia riferimento al fatto che, dei due fratelli, è quello più grande a raccontare l’esperienza narrata nel testo.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i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Esempi risposte corrette: </a:t>
                      </a:r>
                      <a:endParaRPr lang="it-IT" sz="10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- </a:t>
                      </a:r>
                      <a:r>
                        <a:rPr lang="it-IT" sz="10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Al fratello più grande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- Al bambino più grande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- Al bambino maggiore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- Al fratello maggiore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- A un bambino che aveva un fratello più piccolo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- Il fratello del bambino piccolo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- Al bambino che fallisce nel rompere la pignatta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Risposta errata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Risposte vaghe o non pertinenti.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i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Esempi risposte errate: </a:t>
                      </a:r>
                      <a:endParaRPr lang="it-IT" sz="10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- È l’autore stesso a raccontare di sé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- Al protagonista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N.B. </a:t>
                      </a:r>
                      <a:r>
                        <a:rPr lang="it-IT" sz="1000" i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Gli esempi riportati sono ripresi dalle risposte fornite dagli allievi nella fase di </a:t>
                      </a:r>
                      <a:r>
                        <a:rPr lang="it-IT" sz="1000" i="1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pretest</a:t>
                      </a:r>
                      <a:r>
                        <a:rPr lang="it-IT" sz="1000" i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 </a:t>
                      </a:r>
                      <a:endParaRPr lang="it-IT" sz="10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9851" marR="498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È un compito di costruzione di relazioni e di integrazione di informazioni a livello locale.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La domanda chiede di individuare informazioni nel testo e di elaborarle anche sulla base di conoscenze linguistiche e di collegamenti inferenziali, per cogliere l’identità semantica di “io” (fratello più grande).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La parte di testo che rende testualmente fondata la risposta </a:t>
                      </a:r>
                      <a:r>
                        <a:rPr lang="it-IT" sz="10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comincia a riga 6 (“Un giorno io e mio fratello ci </a:t>
                      </a:r>
                      <a:r>
                        <a:rPr lang="it-IT" sz="1000" dirty="0" err="1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trovammo…</a:t>
                      </a:r>
                      <a:r>
                        <a:rPr lang="it-IT" sz="10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”), ma la risposta si conferma e si completa alle righe 37-38 (“venne il turno di mio fratello che era piccolo e carino”).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Per quando riguarda le Indicazioni Nazionali, il quesito si colloca nell’ambito di questi </a:t>
                      </a:r>
                      <a:r>
                        <a:rPr lang="it-IT" sz="10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obiettivi-traguardi</a:t>
                      </a:r>
                      <a:r>
                        <a:rPr lang="it-IT" sz="10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 di apprendimento: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- leggere testi (narrativi, descrittivi, informativi) cogliendo l’argomento di cui si parla e individuando le informazioni principali e le loro relazioni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- usare, nella lettura di vari tipi di testo, opportune strategie per analizzare il contenuto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- (…) cogliere indizi utili a risolvere i nodi della comprensione </a:t>
                      </a:r>
                    </a:p>
                  </a:txBody>
                  <a:tcPr marL="49851" marR="498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3779912" y="404664"/>
            <a:ext cx="180020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/>
              <a:t>ITEM A2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/>
        </p:nvGraphicFramePr>
        <p:xfrm>
          <a:off x="755576" y="1268760"/>
          <a:ext cx="7632849" cy="4714155"/>
        </p:xfrm>
        <a:graphic>
          <a:graphicData uri="http://schemas.openxmlformats.org/drawingml/2006/table">
            <a:tbl>
              <a:tblPr/>
              <a:tblGrid>
                <a:gridCol w="2544283"/>
                <a:gridCol w="2544283"/>
                <a:gridCol w="2544283"/>
              </a:tblGrid>
              <a:tr h="1565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Domanda </a:t>
                      </a:r>
                      <a:endParaRPr lang="it-IT" sz="10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8190" marR="4819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Caratteristiche </a:t>
                      </a:r>
                      <a:endParaRPr lang="it-IT" sz="10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8190" marR="4819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Descrizione del compito e commento </a:t>
                      </a:r>
                      <a:endParaRPr lang="it-IT" sz="10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8190" marR="4819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88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b="1" dirty="0" smtClean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A13</a:t>
                      </a:r>
                      <a:r>
                        <a:rPr lang="it-IT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. Tenendo conto del racconto, quali dei seguenti pensieri possono passare per la testa del primo ragazzo bendato, dopo che si è tolto la benda dagli occhi? </a:t>
                      </a:r>
                      <a:endParaRPr lang="it-IT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i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Metti una crocetta per ogni fumetto. </a:t>
                      </a:r>
                      <a:endParaRPr lang="it-IT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Che vergogna! Sbagliare così clamorosamente in un giochetto da bambini V  F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Ci mancava solo quella ragazzina! Mi ha fatto sentire un criminale V  F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Aiuto! Potevo almeno stare attento a non calpestare le formiche. V  F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Che figuraccia cosmica! Vorrei sparire dalla faccia della terra...  V   F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Uffa! Ora tutti si dimenticheranno di me.  V  F</a:t>
                      </a:r>
                    </a:p>
                  </a:txBody>
                  <a:tcPr marL="48190" marR="4819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b="1" dirty="0" smtClean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Tipo </a:t>
                      </a:r>
                      <a:r>
                        <a:rPr lang="it-IT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di testo: </a:t>
                      </a:r>
                      <a:r>
                        <a:rPr lang="it-IT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narrativo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Tipo di item: </a:t>
                      </a:r>
                      <a:r>
                        <a:rPr lang="it-IT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domanda a scelta multipla complessa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Aspetto prevalente 5a: </a:t>
                      </a:r>
                      <a:r>
                        <a:rPr lang="it-IT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ricostruire il significato di una parte più o meno estesa del testo, integrando più informazioni e concetti, anche formulando inferenze complesse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Risposta corretta: </a:t>
                      </a:r>
                      <a:endParaRPr lang="it-IT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a) </a:t>
                      </a:r>
                      <a:r>
                        <a:rPr lang="it-IT" sz="11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Vero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b) </a:t>
                      </a:r>
                      <a:r>
                        <a:rPr lang="it-IT" sz="11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Vero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c) </a:t>
                      </a:r>
                      <a:r>
                        <a:rPr lang="it-IT" sz="11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Falso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d) </a:t>
                      </a:r>
                      <a:r>
                        <a:rPr lang="it-IT" sz="11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Vero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e) </a:t>
                      </a:r>
                      <a:r>
                        <a:rPr lang="it-IT" sz="11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Falso </a:t>
                      </a:r>
                    </a:p>
                  </a:txBody>
                  <a:tcPr marL="48190" marR="4819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000" dirty="0" smtClean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È </a:t>
                      </a:r>
                      <a:r>
                        <a:rPr lang="it-IT" sz="10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un compito di costruzione di relazioni e di integrazione di informazioni a livello locale.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La domanda chiede di elaborare una parte di testo per cogliere se di volta in volta le informazioni e le relazioni date – sotto forma di pensieri ipotetici – sono autorizzate dal testo. </a:t>
                      </a:r>
                      <a:r>
                        <a:rPr lang="it-IT" sz="10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Concorrono all’elaborazione indizi testuali (ad es. per l’item a) “sembrava così facile; per l’item b) “Una bambina mi si avvicina e mi dice: </a:t>
                      </a:r>
                      <a:r>
                        <a:rPr lang="it-IT" sz="1000" dirty="0" err="1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assassino…</a:t>
                      </a:r>
                      <a:r>
                        <a:rPr lang="it-IT" sz="10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”; ecc.) e conoscenze pregresse, con il risultato di produrre integrazioni al testo.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La parte di testo che rende testualmente </a:t>
                      </a:r>
                      <a:r>
                        <a:rPr lang="it-IT" sz="10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fondata la risposta va da riga 29 a riga 37.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Per quanto riguarda le Indicazioni Nazionali, il quesito si colloca nell’ambito dei seguenti obiettivi-traguardi di apprendimento: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- usare, nella lettura di vari tipi di testo, opportune strategie per analizzare il contenuto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- (…) cogliere indizi utili a risolvere i nodi della comprensione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- leggere testi (narrativi, descrittivi, informativi) cogliendo l’argomento di cui si parla e individuando le informazioni principali e le loro relazioni </a:t>
                      </a:r>
                    </a:p>
                  </a:txBody>
                  <a:tcPr marL="48190" marR="4819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CasellaDiTesto 8"/>
          <p:cNvSpPr txBox="1"/>
          <p:nvPr/>
        </p:nvSpPr>
        <p:spPr>
          <a:xfrm>
            <a:off x="3923928" y="620688"/>
            <a:ext cx="2016224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smtClean="0"/>
              <a:t>ITEM A 13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TESTO ESPOSITIVO</a:t>
            </a:r>
            <a:endParaRPr lang="it-IT" dirty="0"/>
          </a:p>
        </p:txBody>
      </p:sp>
      <p:sp>
        <p:nvSpPr>
          <p:cNvPr id="6" name="Sottotitolo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ANALISI ITEM PER ITEM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it-IT" dirty="0" smtClean="0"/>
              <a:t>ASPETTO 5 (Item B1 – B9)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55000" lnSpcReduction="20000"/>
          </a:bodyPr>
          <a:lstStyle/>
          <a:p>
            <a:r>
              <a:rPr lang="it-IT" b="1" dirty="0"/>
              <a:t>Aspetto 5a</a:t>
            </a:r>
            <a:r>
              <a:rPr lang="it-IT" dirty="0"/>
              <a:t>: </a:t>
            </a:r>
            <a:r>
              <a:rPr lang="it-IT" i="1" dirty="0"/>
              <a:t>Ricostruire </a:t>
            </a:r>
            <a:r>
              <a:rPr lang="it-IT" i="1" dirty="0">
                <a:solidFill>
                  <a:srgbClr val="FF0000"/>
                </a:solidFill>
              </a:rPr>
              <a:t>il significato di una parte più o meno estesa del testo</a:t>
            </a:r>
            <a:r>
              <a:rPr lang="it-IT" i="1" dirty="0"/>
              <a:t>, integrando più informazioni e concetti, anche formulando inferenze complesse. </a:t>
            </a:r>
            <a:endParaRPr lang="it-IT" dirty="0"/>
          </a:p>
          <a:p>
            <a:r>
              <a:rPr lang="it-IT" dirty="0"/>
              <a:t>Leggere testi (narrativi, descrittivi, informativi) cogliendo l’argomento di cui si parla e individuando le informazioni principali e le loro relazioni. (p. 31) </a:t>
            </a:r>
          </a:p>
          <a:p>
            <a:r>
              <a:rPr lang="it-IT" dirty="0"/>
              <a:t>Usare, nella lettura di vari tipi di testo, opportune strategie per analizzare il contenuto; porsi domande all’inizio e durante la lettura del testo; cogliere indizi utili a risolvere i nodi della comprensione (p. 32) </a:t>
            </a:r>
          </a:p>
          <a:p>
            <a:r>
              <a:rPr lang="it-IT" dirty="0"/>
              <a:t>(questo obiettivo in realtà è implicato in tutte le operazioni di comprensione) </a:t>
            </a:r>
          </a:p>
          <a:p>
            <a:r>
              <a:rPr lang="it-IT" b="1" dirty="0"/>
              <a:t>Aspetto 5b</a:t>
            </a:r>
            <a:r>
              <a:rPr lang="it-IT" dirty="0"/>
              <a:t>: </a:t>
            </a:r>
            <a:r>
              <a:rPr lang="it-IT" i="1" dirty="0"/>
              <a:t>Ricostruire </a:t>
            </a:r>
            <a:r>
              <a:rPr lang="it-IT" i="1" dirty="0">
                <a:solidFill>
                  <a:srgbClr val="FF0000"/>
                </a:solidFill>
              </a:rPr>
              <a:t>il significato globale del testo</a:t>
            </a:r>
            <a:r>
              <a:rPr lang="it-IT" i="1" dirty="0"/>
              <a:t>, integrando più informazioni e concetti, anche formulando inferenze complesse. </a:t>
            </a:r>
            <a:endParaRPr lang="it-IT" dirty="0"/>
          </a:p>
          <a:p>
            <a:r>
              <a:rPr lang="it-IT" dirty="0"/>
              <a:t>Legge e comprende testi di vario tipo, continui e non continui, ne individua il senso globale e le informazioni principali, utilizzando strategie di lettura adeguate agli scopi. (p. 31) </a:t>
            </a:r>
          </a:p>
          <a:p>
            <a:r>
              <a:rPr lang="it-IT" dirty="0"/>
              <a:t>Leggere testi (narrativi, descrittivi, informativi) cogliendo l’argomento di cui si parla e individuando le informazioni principali e le loro relazioni. (p. 31) 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a 4"/>
          <p:cNvGraphicFramePr>
            <a:graphicFrameLocks noGrp="1"/>
          </p:cNvGraphicFramePr>
          <p:nvPr/>
        </p:nvGraphicFramePr>
        <p:xfrm>
          <a:off x="467544" y="260649"/>
          <a:ext cx="8424935" cy="6408734"/>
        </p:xfrm>
        <a:graphic>
          <a:graphicData uri="http://schemas.openxmlformats.org/drawingml/2006/table">
            <a:tbl>
              <a:tblPr/>
              <a:tblGrid>
                <a:gridCol w="2760305"/>
                <a:gridCol w="2832315"/>
                <a:gridCol w="2832315"/>
              </a:tblGrid>
              <a:tr h="5589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b="1" dirty="0" smtClean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La </a:t>
                      </a:r>
                      <a:r>
                        <a:rPr lang="it-IT" sz="12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piramide dell’attività motoria - Testo espositivo </a:t>
                      </a:r>
                      <a:r>
                        <a:rPr lang="it-IT" sz="12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Domanda </a:t>
                      </a:r>
                      <a:endParaRPr lang="it-IT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8336" marR="4833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b="1" dirty="0" smtClean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Caratteristiche </a:t>
                      </a:r>
                      <a:endParaRPr lang="it-IT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8336" marR="4833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b="1" dirty="0" smtClean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Descrizione </a:t>
                      </a:r>
                      <a:r>
                        <a:rPr lang="it-IT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del compito e commento </a:t>
                      </a:r>
                      <a:endParaRPr lang="it-IT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8336" marR="4833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7777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B1. Osserva con attenzione la figura della piramide e leggi le informazioni scritte nella figura. Quale potrebbe essere l’inizio del testo che accompagna questa figura? </a:t>
                      </a:r>
                      <a:endParaRPr lang="it-IT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A. </a:t>
                      </a:r>
                      <a:r>
                        <a:rPr lang="it-IT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□ </a:t>
                      </a:r>
                      <a:r>
                        <a:rPr lang="it-IT" sz="12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Oltre che delle piramidi egiziane, fino ad ora eravamo abituati a sentir parlare della «piramide alimentare». Da oggi, però, abbiamo un’altra piramide che ci insegna a vivere meglio: quella dell’attività motoria.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B. </a:t>
                      </a:r>
                      <a:r>
                        <a:rPr lang="it-IT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□ </a:t>
                      </a:r>
                      <a:r>
                        <a:rPr lang="it-IT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Sapete come i ragazzi di oggi utilizzano il loro tempo? La piramide dell’attività motoria ci dà una fotografia di quali sono le attività preferite dai ragazzi nell’arco di una settimana.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C. </a:t>
                      </a:r>
                      <a:r>
                        <a:rPr lang="it-IT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□ </a:t>
                      </a:r>
                      <a:r>
                        <a:rPr lang="it-IT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Oggi la creatività è molto importante. La figura ci suggerisce come costruire una piramide con tante immagini divertenti. Serviranno cartoncino, colori, forbici, colla e tanta fantasia.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D. </a:t>
                      </a:r>
                      <a:r>
                        <a:rPr lang="it-IT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□ </a:t>
                      </a:r>
                      <a:r>
                        <a:rPr lang="it-IT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Non sai cosa fare nel tempo libero? Le solite attività ti annoiano? La piramide dell’attività motoria propone tante idee, dalle più facili e divertenti alle più impegnative, che possono piacere sia a te, sia ai tuoi genitori. </a:t>
                      </a:r>
                    </a:p>
                  </a:txBody>
                  <a:tcPr marL="48336" marR="48336" marT="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Tipo di testo: </a:t>
                      </a:r>
                      <a:r>
                        <a:rPr lang="it-IT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espositivo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Tipo di item: </a:t>
                      </a:r>
                      <a:r>
                        <a:rPr lang="it-IT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domanda a scelta multipla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Aspetto prevalente 5b: </a:t>
                      </a:r>
                      <a:r>
                        <a:rPr lang="it-IT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ricostruire il significato globale del testo, integrando più informazioni e concetti, anche formulando inferenze complesse.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Risposta corretta: </a:t>
                      </a:r>
                      <a:r>
                        <a:rPr lang="it-IT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 </a:t>
                      </a:r>
                    </a:p>
                  </a:txBody>
                  <a:tcPr marL="48336" marR="4833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È un compito di costruzione di relazioni e di integrazione di informazioni a livello dell’intero testo.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La domanda chiede di individuare e ricavare informazioni dalla figura, operando collegamenti e integrazioni tra queste e conoscenze enciclopediche, per costruire il concetto alla base della figura e prevedere un inizio di testo coerente con esso e con le informazioni date e ricavate dalla figura. La domanda è stata fatta rientrare nell’aspetto 5b, dal momento che la figura è stata considerata come un testo.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Un passaggio richiesto per rispondere è il richiamo di conoscenze della mappa cognitiva ampiamente condivise (muoversi fa bene alla salute) per colmare una lacuna del testo (lo scopo della piramide).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La parte di testo che rende testualmente fondata la risposta è la figura.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Per quanto riguarda le Indicazioni Nazionali, il quesito si colloca nell’ambito di questi </a:t>
                      </a:r>
                      <a:r>
                        <a:rPr lang="it-IT" sz="11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obiettivi-traguardi</a:t>
                      </a:r>
                      <a:r>
                        <a:rPr lang="it-IT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 di apprendimento: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- legge e comprende testi di vario tipo, continui e non continui, ne individua il senso globale e le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- informazioni principali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- (…) porsi domande all’inizio e durante la lettura del testo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- cogliere indizi utili a risolvere i nodi della comprensione </a:t>
                      </a:r>
                    </a:p>
                  </a:txBody>
                  <a:tcPr marL="48336" marR="4833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a 4"/>
          <p:cNvGraphicFramePr>
            <a:graphicFrameLocks noGrp="1"/>
          </p:cNvGraphicFramePr>
          <p:nvPr/>
        </p:nvGraphicFramePr>
        <p:xfrm>
          <a:off x="395536" y="260648"/>
          <a:ext cx="8280921" cy="6264696"/>
        </p:xfrm>
        <a:graphic>
          <a:graphicData uri="http://schemas.openxmlformats.org/drawingml/2006/table">
            <a:tbl>
              <a:tblPr/>
              <a:tblGrid>
                <a:gridCol w="2760307"/>
                <a:gridCol w="2760307"/>
                <a:gridCol w="2760307"/>
              </a:tblGrid>
              <a:tr h="62646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b="0" dirty="0" smtClean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b="0" dirty="0" smtClean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b="0" dirty="0" smtClean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B 9</a:t>
                      </a:r>
                      <a:r>
                        <a:rPr lang="it-IT" sz="1200" b="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. Uno dei dati della tabella di questo paragrafo è che nella fascia d’età “11-14” c’è una “Diminuzione dell’interesse per lo sport”. Trova nel paragrafo un’affermazione in accordo con questo dato e ricopiala qui sotto.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……………………………………………………………………………………………………………</a:t>
                      </a:r>
                      <a:r>
                        <a:rPr lang="it-IT" sz="1200" b="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……………………………………………………………………………………………………………</a:t>
                      </a:r>
                      <a:r>
                        <a:rPr lang="it-IT" sz="1200" b="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 </a:t>
                      </a:r>
                    </a:p>
                  </a:txBody>
                  <a:tcPr marL="33621" marR="336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b="0" dirty="0" smtClean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b="0" dirty="0" smtClean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b="0" dirty="0" smtClean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b="0" dirty="0" smtClean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Tipo </a:t>
                      </a:r>
                      <a:r>
                        <a:rPr lang="it-IT" sz="1200" b="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di testo: espositivo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Tipo di item: domanda aperta a risposta breve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Aspetto prevalente 5a: ricostruire il significato di una parte più o meno estesa del testo, integrando più informazioni e concetti, anche formulando inferenze complesse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Risposta corretta: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Ripresa letterale o parafrastica di UNA delle seguenti informazioni: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- </a:t>
                      </a:r>
                      <a:r>
                        <a:rPr lang="it-IT" sz="1200" b="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Già dopo la scuola primaria, (infatti,) i bambini italiani cominciano ad allontanarsi dalla pratica sportiva (continuativa e a ingrossare le fila dei sedentari)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- (E se fino a qualche anno fa l’età spartiacque era stata quella tra i 14 e i 15 anni) ora l’andamento negativo comincia già a 11 anni </a:t>
                      </a:r>
                    </a:p>
                  </a:txBody>
                  <a:tcPr marL="33621" marR="336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000" b="0" dirty="0" smtClean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È </a:t>
                      </a:r>
                      <a:r>
                        <a:rPr lang="it-IT" sz="1000" b="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un compito di costruzione di relazioni e di integrazione di informazioni a livello locale.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La domanda chiede di individuare una delle due informazioni (“Già dopo la scuola primaria, infatti, i bambini italiani cominciano ad allontanarsi dalla pratica </a:t>
                      </a:r>
                      <a:r>
                        <a:rPr lang="it-IT" sz="1000" b="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sportiva…</a:t>
                      </a:r>
                      <a:r>
                        <a:rPr lang="it-IT" sz="1000" b="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” e “</a:t>
                      </a:r>
                      <a:r>
                        <a:rPr lang="it-IT" sz="1000" b="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…ora</a:t>
                      </a:r>
                      <a:r>
                        <a:rPr lang="it-IT" sz="1000" b="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 l’andamento negativo comincia già a 11 anni”) che consentono di ricavare il dato della tabella, riconoscendo la relazione logica che li lega. Un elemento che può guidare la ricerca delle informazioni è l’etichetta numerica (11-14).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Un passaggio richiesto per rispondere è riconoscere la relazione </a:t>
                      </a:r>
                      <a:r>
                        <a:rPr lang="it-IT" sz="1000" b="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coreferenziale</a:t>
                      </a:r>
                      <a:r>
                        <a:rPr lang="it-IT" sz="1000" b="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 tra “diminuzione di interesse” e “andamento negativo”, che va ricostruita attraverso il recupero dell’antecedente di quest’ultimo (“allontanarsi dalla pratica sportiva”): si costruisce così una relazione di tipo coesivo tra più parti di testo. Per questo la domanda rientra anche nell’aspetto 4.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La parte di testo che rende testualmente fondata la risposta va da riga 7 a riga 11 e la tabella.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Per quanto riguarda le Indicazioni Nazionali, il quesito si colloca nell’ambito di questi </a:t>
                      </a:r>
                      <a:r>
                        <a:rPr lang="it-IT" sz="1000" b="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obiettivi-traguardi</a:t>
                      </a:r>
                      <a:r>
                        <a:rPr lang="it-IT" sz="1000" b="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 di apprendimento: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- usare, nella lettura di vari tipi di testo, opportune strategie per analizzare il contenuto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- (…) cogliere indizi utili a risolvere i nodi della comprensione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- leggere testi (narrativi, descrittivi, informativi) cogliendo l’argomento di cui si parla e individuando informazioni (…) e (…) relazioni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- superare gli “ostacoli alla comprensione dei testi che possono annidarsi a livello lessicale o sintattico oppure a livello della strutturazione logico-concettuale </a:t>
                      </a:r>
                    </a:p>
                  </a:txBody>
                  <a:tcPr marL="33621" marR="336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it-IT" dirty="0" smtClean="0"/>
              <a:t>ASPETTO 4 (B11)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it-IT" i="1" dirty="0" smtClean="0">
                <a:solidFill>
                  <a:srgbClr val="FF0000"/>
                </a:solidFill>
              </a:rPr>
              <a:t>Cogliere le relazioni di coesione e di coerenza testuale (organizzazione logica entro e oltre la frase). </a:t>
            </a:r>
            <a:r>
              <a:rPr lang="it-IT" i="1" dirty="0" smtClean="0"/>
              <a:t>	</a:t>
            </a:r>
          </a:p>
          <a:p>
            <a:r>
              <a:rPr lang="it-IT" dirty="0" smtClean="0"/>
              <a:t>Padroneggia e applica in situazioni diverse le conoscenze fondamentali relative all’organizzazione logico-sintattica della frase semplice, alle parti del discorso (o categorie lessicali) e ai principali connettivi. 	</a:t>
            </a:r>
          </a:p>
          <a:p>
            <a:r>
              <a:rPr lang="it-IT" dirty="0" smtClean="0"/>
              <a:t>Leggere testi (narrativi, descrittivi, informativi) cogliendo l’argomento di cui si parla e individuando le informazioni principali e le loro relazioni. (p. 31) </a:t>
            </a:r>
          </a:p>
          <a:p>
            <a:r>
              <a:rPr lang="it-IT" dirty="0" smtClean="0"/>
              <a:t>Riconoscere se una frase è o no completa, costituita cioè dagli elementi essenziali (soggetto, verbo, complementi necessari) 	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467544" y="404664"/>
          <a:ext cx="8280921" cy="6048671"/>
        </p:xfrm>
        <a:graphic>
          <a:graphicData uri="http://schemas.openxmlformats.org/drawingml/2006/table">
            <a:tbl>
              <a:tblPr/>
              <a:tblGrid>
                <a:gridCol w="2760307"/>
                <a:gridCol w="2760307"/>
                <a:gridCol w="2760307"/>
              </a:tblGrid>
              <a:tr h="2258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Domanda </a:t>
                      </a:r>
                      <a:endParaRPr lang="it-IT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3788" marR="537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Caratteristiche </a:t>
                      </a:r>
                      <a:endParaRPr lang="it-IT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3788" marR="537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Descrizione del compito e commento </a:t>
                      </a:r>
                      <a:endParaRPr lang="it-IT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3788" marR="537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227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B11. In questo paragrafo vi sono le seguenti informazioni: </a:t>
                      </a:r>
                      <a:endParaRPr lang="it-IT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• </a:t>
                      </a:r>
                      <a:r>
                        <a:rPr lang="it-IT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Gli italiani danno poco valore all’attività sportiva </a:t>
                      </a:r>
                      <a:endParaRPr lang="it-IT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• </a:t>
                      </a:r>
                      <a:r>
                        <a:rPr lang="it-IT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I giovani sono molto attratti dalle nuove tecnologie </a:t>
                      </a:r>
                      <a:endParaRPr lang="it-IT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• </a:t>
                      </a:r>
                      <a:r>
                        <a:rPr lang="it-IT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Gli impianti sportivi non sono sufficienti </a:t>
                      </a:r>
                      <a:endParaRPr lang="it-IT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Queste informazioni rappresentano </a:t>
                      </a:r>
                      <a:endParaRPr lang="it-IT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A. </a:t>
                      </a: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□ </a:t>
                      </a:r>
                      <a:r>
                        <a:rPr lang="it-IT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le soluzioni di un problema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B. </a:t>
                      </a: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□ </a:t>
                      </a:r>
                      <a:r>
                        <a:rPr lang="it-IT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le conseguenze di un problema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C. </a:t>
                      </a: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□ </a:t>
                      </a:r>
                      <a:r>
                        <a:rPr lang="it-IT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le conclusioni di un problema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D. </a:t>
                      </a: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□ </a:t>
                      </a:r>
                      <a:r>
                        <a:rPr lang="it-IT" sz="11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le cause di un problema </a:t>
                      </a:r>
                    </a:p>
                  </a:txBody>
                  <a:tcPr marL="53788" marR="537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Tipo di testo: </a:t>
                      </a:r>
                      <a:r>
                        <a:rPr lang="it-IT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espositivo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Tipo di item: </a:t>
                      </a:r>
                      <a:r>
                        <a:rPr lang="it-IT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domanda a scelta multipla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Aspetto prevalente 4: </a:t>
                      </a:r>
                      <a:r>
                        <a:rPr lang="it-IT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cogliere le relazioni di coesione e di coerenza testuale (organizzazione logica entro e oltre la frase)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Risposta corretta: </a:t>
                      </a:r>
                      <a:r>
                        <a:rPr lang="it-IT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D </a:t>
                      </a:r>
                    </a:p>
                  </a:txBody>
                  <a:tcPr marL="53788" marR="537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È un compito relativo alle relazioni di coesione testuale.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La domanda chiede di assumere che nel paragrafo si parla di un problema, di individuare la parte di testo da elaborare per capire il problema, e quindi di cogliere che la relazione che lega il problema ricavato dal testo e le informazioni riportate nella domanda è di tipo causale.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Un passaggio richiesto per rispondere è esplicitare “questo dato” attraverso relazioni di tipo </a:t>
                      </a:r>
                      <a:r>
                        <a:rPr lang="it-IT" sz="11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coreferenziale</a:t>
                      </a:r>
                      <a:r>
                        <a:rPr lang="it-IT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 e assegnare a “interpretazioni” il significato di “spiegazioni”.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La parte di testo che rende testualmente fondata la risposta va da riga 1 (incluso il titolo) a riga 11.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Per quanto riguarda le Indicazioni Nazionali, il quesito si colloca nell’ambito di questi </a:t>
                      </a:r>
                      <a:r>
                        <a:rPr lang="it-IT" sz="11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obiettivi-traguardi</a:t>
                      </a:r>
                      <a:r>
                        <a:rPr lang="it-IT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 di apprendimento: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- superare gli “ostacoli alla comprensione dei testi che possono annidarsi a livello lessicale o sintattico oppure a livello della strutturazione logico-concettuale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- (…) cogliere indizi utili a risolvere i nodi della comprensione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- leggere testi (narrativi, descrittivi, informativi) cogliendo l’argomento di cui si parla e individuando informazioni (…) e (…) relazioni </a:t>
                      </a:r>
                    </a:p>
                  </a:txBody>
                  <a:tcPr marL="53788" marR="537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1143000"/>
          </a:xfrm>
          <a:solidFill>
            <a:schemeClr val="accent6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it-IT" dirty="0" smtClean="0"/>
              <a:t>ASPETTO 6 (B15)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447800"/>
            <a:ext cx="8219256" cy="4933528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it-IT" sz="2800" i="1" dirty="0" smtClean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Sviluppare un’interpretazione del testo, a partire dal suo contenuto e/ o dalla sua forma, andando al di là di una comprensione letterale</a:t>
            </a:r>
            <a:r>
              <a:rPr lang="it-IT" sz="2800" dirty="0" smtClean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. </a:t>
            </a:r>
          </a:p>
          <a:p>
            <a:r>
              <a:rPr lang="it-IT" sz="280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Leggere semplici e brevi testi letterari, sia poetici sia narrativi, mostrando di saperne cogliere il senso globale. (p. 31) </a:t>
            </a:r>
          </a:p>
          <a:p>
            <a:r>
              <a:rPr lang="it-IT" sz="280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Leggere semplici e brevi testi letterari, sia poetici sia narrativi, mostrando di saperne cogliere il senso globale. (p. 31) 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323530" y="476675"/>
          <a:ext cx="8280916" cy="5688631"/>
        </p:xfrm>
        <a:graphic>
          <a:graphicData uri="http://schemas.openxmlformats.org/drawingml/2006/table">
            <a:tbl>
              <a:tblPr/>
              <a:tblGrid>
                <a:gridCol w="1162219"/>
                <a:gridCol w="1511810"/>
                <a:gridCol w="1117680"/>
                <a:gridCol w="1117680"/>
                <a:gridCol w="1117680"/>
                <a:gridCol w="1117680"/>
                <a:gridCol w="1136167"/>
              </a:tblGrid>
              <a:tr h="3160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latin typeface="Calibri"/>
                          <a:ea typeface="Calibri"/>
                          <a:cs typeface="Times New Roman"/>
                        </a:rPr>
                        <a:t>Classi 5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latin typeface="Calibri"/>
                          <a:ea typeface="Calibri"/>
                          <a:cs typeface="Times New Roman"/>
                        </a:rPr>
                        <a:t>Criticità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81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latin typeface="Calibri"/>
                          <a:ea typeface="Calibri"/>
                          <a:cs typeface="Times New Roman"/>
                        </a:rPr>
                        <a:t>+0,32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it-IT" sz="1100" dirty="0">
                          <a:latin typeface="Calibri"/>
                          <a:ea typeface="Calibri"/>
                          <a:cs typeface="Times New Roman"/>
                        </a:rPr>
                        <a:t>18.32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latin typeface="Calibri"/>
                          <a:ea typeface="Calibri"/>
                          <a:cs typeface="Times New Roman"/>
                        </a:rPr>
                        <a:t>-0,09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latin typeface="Calibri"/>
                          <a:ea typeface="Calibri"/>
                          <a:cs typeface="Times New Roman"/>
                        </a:rPr>
                        <a:t>+ 9,71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latin typeface="Calibri"/>
                          <a:ea typeface="Calibri"/>
                          <a:cs typeface="Times New Roman"/>
                        </a:rPr>
                        <a:t>+ 1,87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0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Calibri"/>
                          <a:ea typeface="Calibri"/>
                          <a:cs typeface="Times New Roman"/>
                        </a:rPr>
                        <a:t>A1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Calibri"/>
                          <a:ea typeface="Calibri"/>
                          <a:cs typeface="Times New Roman"/>
                        </a:rPr>
                        <a:t>A 1</a:t>
                      </a:r>
                      <a:r>
                        <a:rPr lang="it-IT" sz="16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A3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latin typeface="Calibri"/>
                          <a:ea typeface="Calibri"/>
                          <a:cs typeface="Times New Roman"/>
                        </a:rPr>
                        <a:t>A1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latin typeface="Calibri"/>
                          <a:ea typeface="Calibri"/>
                          <a:cs typeface="Times New Roman"/>
                        </a:rPr>
                        <a:t>A1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latin typeface="Calibri"/>
                          <a:ea typeface="Calibri"/>
                          <a:cs typeface="Times New Roman"/>
                        </a:rPr>
                        <a:t>A1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latin typeface="Calibri"/>
                          <a:ea typeface="Calibri"/>
                          <a:cs typeface="Times New Roman"/>
                        </a:rPr>
                        <a:t>A2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A1 (5)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0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latin typeface="Calibri"/>
                          <a:ea typeface="Calibri"/>
                          <a:cs typeface="Times New Roman"/>
                        </a:rPr>
                        <a:t>A2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A4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Calibri"/>
                          <a:ea typeface="Calibri"/>
                          <a:cs typeface="Times New Roman"/>
                        </a:rPr>
                        <a:t>A2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Calibri"/>
                          <a:ea typeface="Calibri"/>
                          <a:cs typeface="Times New Roman"/>
                        </a:rPr>
                        <a:t>A2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A2</a:t>
                      </a: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latin typeface="Calibri"/>
                          <a:ea typeface="Calibri"/>
                          <a:cs typeface="Times New Roman"/>
                        </a:rPr>
                        <a:t>A5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A2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0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A6</a:t>
                      </a: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A5</a:t>
                      </a: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A6</a:t>
                      </a: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Calibri"/>
                          <a:ea typeface="Calibri"/>
                          <a:cs typeface="Times New Roman"/>
                        </a:rPr>
                        <a:t>A3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Calibri"/>
                          <a:ea typeface="Calibri"/>
                          <a:cs typeface="Times New Roman"/>
                        </a:rPr>
                        <a:t>A4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A9</a:t>
                      </a: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A5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0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latin typeface="Calibri"/>
                          <a:ea typeface="Calibri"/>
                          <a:cs typeface="Times New Roman"/>
                        </a:rPr>
                        <a:t>A7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A6</a:t>
                      </a: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latin typeface="Calibri"/>
                          <a:ea typeface="Calibri"/>
                          <a:cs typeface="Times New Roman"/>
                        </a:rPr>
                        <a:t>A7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latin typeface="Calibri"/>
                          <a:ea typeface="Calibri"/>
                          <a:cs typeface="Times New Roman"/>
                        </a:rPr>
                        <a:t>A4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latin typeface="Calibri"/>
                          <a:ea typeface="Calibri"/>
                          <a:cs typeface="Times New Roman"/>
                        </a:rPr>
                        <a:t>A5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Calibri"/>
                          <a:ea typeface="Calibri"/>
                          <a:cs typeface="Times New Roman"/>
                        </a:rPr>
                        <a:t>A14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A6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0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A 8</a:t>
                      </a: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latin typeface="Calibri"/>
                          <a:ea typeface="Calibri"/>
                          <a:cs typeface="Times New Roman"/>
                        </a:rPr>
                        <a:t>A7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A8</a:t>
                      </a: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latin typeface="Calibri"/>
                          <a:ea typeface="Calibri"/>
                          <a:cs typeface="Times New Roman"/>
                        </a:rPr>
                        <a:t>A13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A6</a:t>
                      </a: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A12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0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A9</a:t>
                      </a: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latin typeface="Calibri"/>
                          <a:ea typeface="Calibri"/>
                          <a:cs typeface="Times New Roman"/>
                        </a:rPr>
                        <a:t>A8  A9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latin typeface="Calibri"/>
                          <a:ea typeface="Calibri"/>
                          <a:cs typeface="Times New Roman"/>
                        </a:rPr>
                        <a:t>A9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latin typeface="Calibri"/>
                          <a:ea typeface="Calibri"/>
                          <a:cs typeface="Times New Roman"/>
                        </a:rPr>
                        <a:t>A15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latin typeface="Calibri"/>
                          <a:ea typeface="Calibri"/>
                          <a:cs typeface="Times New Roman"/>
                        </a:rPr>
                        <a:t>A12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A13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0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latin typeface="Calibri"/>
                          <a:ea typeface="Calibri"/>
                          <a:cs typeface="Times New Roman"/>
                        </a:rPr>
                        <a:t>A 12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A10</a:t>
                      </a: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latin typeface="Calibri"/>
                          <a:ea typeface="Calibri"/>
                          <a:cs typeface="Times New Roman"/>
                        </a:rPr>
                        <a:t>A 12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latin typeface="Calibri"/>
                          <a:ea typeface="Calibri"/>
                          <a:cs typeface="Times New Roman"/>
                        </a:rPr>
                        <a:t>A16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0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latin typeface="Calibri"/>
                          <a:ea typeface="Calibri"/>
                          <a:cs typeface="Times New Roman"/>
                        </a:rPr>
                        <a:t>A13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latin typeface="Calibri"/>
                          <a:ea typeface="Calibri"/>
                          <a:cs typeface="Times New Roman"/>
                        </a:rPr>
                        <a:t>A11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latin typeface="Calibri"/>
                          <a:ea typeface="Calibri"/>
                          <a:cs typeface="Times New Roman"/>
                        </a:rPr>
                        <a:t>A 13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latin typeface="Calibri"/>
                          <a:ea typeface="Calibri"/>
                          <a:cs typeface="Times New Roman"/>
                        </a:rPr>
                        <a:t>A18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0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latin typeface="Calibri"/>
                          <a:ea typeface="Calibri"/>
                          <a:cs typeface="Times New Roman"/>
                        </a:rPr>
                        <a:t>A12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0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A13</a:t>
                      </a: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0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A15</a:t>
                      </a: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0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A16</a:t>
                      </a: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0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A17</a:t>
                      </a: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0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A18</a:t>
                      </a: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/>
        </p:nvGraphicFramePr>
        <p:xfrm>
          <a:off x="251520" y="260648"/>
          <a:ext cx="8496945" cy="6192687"/>
        </p:xfrm>
        <a:graphic>
          <a:graphicData uri="http://schemas.openxmlformats.org/drawingml/2006/table">
            <a:tbl>
              <a:tblPr/>
              <a:tblGrid>
                <a:gridCol w="2832315"/>
                <a:gridCol w="2832315"/>
                <a:gridCol w="2832315"/>
              </a:tblGrid>
              <a:tr h="61926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B15. Quattro bambini riferiscono le attività che svolgono abitualmente durante la settimana. </a:t>
                      </a:r>
                      <a:endParaRPr lang="it-IT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Quale bambino ha abitudini che si avvicinano di più a quanto raccomandato nella piramide dell’attività motoria? </a:t>
                      </a:r>
                      <a:endParaRPr lang="it-IT" sz="1100" b="1" dirty="0" smtClean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Vedo </a:t>
                      </a:r>
                      <a:r>
                        <a:rPr lang="it-IT" sz="12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un po’ di TV alla sera. Faccio ginnastica a scuola, dopo la scuola mi alleno con la mia squadra. </a:t>
                      </a:r>
                      <a:endParaRPr lang="it-IT" sz="1200" dirty="0" smtClean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A </a:t>
                      </a:r>
                      <a:r>
                        <a:rPr lang="it-IT" sz="12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scuola ci vado a piedi e la domenica mi piace andare a giocare al parco</a:t>
                      </a:r>
                      <a:r>
                        <a:rPr lang="it-IT" sz="120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Gioco a calcio due volte a settimana. Gli altri pomeriggi di solito sto in casa e mi diverto con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i videogiochi.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Tutti i sabati vado a vedere i miei amici che giocano a basket</a:t>
                      </a:r>
                      <a:r>
                        <a:rPr lang="it-IT" sz="12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Mi </a:t>
                      </a:r>
                      <a:r>
                        <a:rPr lang="it-IT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piace aiutare la mamma nei lavori di casa e tutti i giorni porto la spesa a casa della nonna. Al pomeriggio vedo la TV per un paio d’ore. Qualche volta vado ai giardinetti e mi diverto sull’altalena</a:t>
                      </a:r>
                      <a:r>
                        <a:rPr lang="it-IT" sz="12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dirty="0" smtClean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Non </a:t>
                      </a:r>
                      <a:r>
                        <a:rPr lang="it-IT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guardo mai la tv, ma vedo molti video e ogni giorno uso il computer. A scuola andiamo in palestra due volte alla settimana. Vado anche a scuola a piedi perché è vicinissima a casa mia.</a:t>
                      </a:r>
                    </a:p>
                  </a:txBody>
                  <a:tcPr marL="53788" marR="537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b="1" dirty="0" smtClean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Tipo </a:t>
                      </a:r>
                      <a:r>
                        <a:rPr lang="it-IT" sz="12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di testo: </a:t>
                      </a:r>
                      <a:r>
                        <a:rPr lang="it-IT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espositivo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Tipo di item: </a:t>
                      </a:r>
                      <a:r>
                        <a:rPr lang="it-IT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domanda a scelta multipla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Aspetto prevalente 6: </a:t>
                      </a:r>
                      <a:r>
                        <a:rPr lang="it-IT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sviluppare un’interpretazione del testo, a partire dal suo contenuto e/ o dalla sua forma, andando al di là di una comprensione letterale.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Risposta corretta: </a:t>
                      </a:r>
                      <a:r>
                        <a:rPr lang="it-IT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 </a:t>
                      </a:r>
                    </a:p>
                  </a:txBody>
                  <a:tcPr marL="53788" marR="537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dirty="0" smtClean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È </a:t>
                      </a:r>
                      <a:r>
                        <a:rPr lang="it-IT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un compito di costruzione di relazioni e di integrazione di informazioni a livello dell’intero testo.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La domanda chiede di trasferire, applicandoli a casi specifici, i concetti della piramide motoria forniti dalla figura e ripresi e approfonditi nel testo.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Un passaggio richiesto per rispondere è analizzare ciascuna descrizione, discriminando e tenendo presente le due variabili che strutturano la piramide (il tipo di attività e la sua frequenza).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Per quanto riguarda le Indicazioni Nazionali, il quesito si colloca nell’ambito di questi </a:t>
                      </a:r>
                      <a:r>
                        <a:rPr lang="it-IT" sz="12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obiettivi-traguardi</a:t>
                      </a:r>
                      <a:r>
                        <a:rPr lang="it-IT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 di apprendimento: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- legge e comprende testi di vario tipo, continui e non continui, ne individua il senso globale e le informazioni principali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- cogliere indizi utili a risolvere i nodi della comprensione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- leggere testi (narrativi, descrittivi, informativi) cogliendo l’argomento di cui si parla e individuando informazioni (…) e (…) relazioni </a:t>
                      </a:r>
                    </a:p>
                  </a:txBody>
                  <a:tcPr marL="53788" marR="537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1143000"/>
          </a:xfrm>
          <a:solidFill>
            <a:schemeClr val="accent6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it-IT" dirty="0" smtClean="0"/>
              <a:t>ASPETTO 5 Sintassi  (Item C1)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447800"/>
            <a:ext cx="8219256" cy="4933528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Accordo </a:t>
            </a:r>
            <a:r>
              <a:rPr lang="it-IT" dirty="0" smtClean="0"/>
              <a:t>(tra articolo e nome, tra nome e aggettivo, tra soggetto e predicato, ecc.); sintagma (nominale, verbale, preposizionale); frase: </a:t>
            </a:r>
            <a:r>
              <a:rPr lang="it-IT" dirty="0" smtClean="0"/>
              <a:t>minima, </a:t>
            </a:r>
            <a:r>
              <a:rPr lang="it-IT" dirty="0" smtClean="0"/>
              <a:t>semplice (o proposizione), complessa (o periodo); frase dichiarativa, interrogativa, ecc.; elementi della frase semplice: soggetto (esplicito o sottinteso, in posizione </a:t>
            </a:r>
            <a:r>
              <a:rPr lang="it-IT" dirty="0" err="1" smtClean="0"/>
              <a:t>preverbale</a:t>
            </a:r>
            <a:r>
              <a:rPr lang="it-IT" dirty="0" smtClean="0"/>
              <a:t> o post-verbale), predicato, complementi predicativi e altri complementi; gerarchia della frase complessa: frase principale, coordinate, subordinate (diverse tipologie); uso di tempi e modi nella frase. 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a 4"/>
          <p:cNvGraphicFramePr>
            <a:graphicFrameLocks noGrp="1"/>
          </p:cNvGraphicFramePr>
          <p:nvPr/>
        </p:nvGraphicFramePr>
        <p:xfrm>
          <a:off x="611559" y="548680"/>
          <a:ext cx="7776864" cy="5760639"/>
        </p:xfrm>
        <a:graphic>
          <a:graphicData uri="http://schemas.openxmlformats.org/drawingml/2006/table">
            <a:tbl>
              <a:tblPr/>
              <a:tblGrid>
                <a:gridCol w="2592288"/>
                <a:gridCol w="2592289"/>
                <a:gridCol w="2592287"/>
              </a:tblGrid>
              <a:tr h="3848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Riflessione sulla lingua </a:t>
                      </a:r>
                      <a:r>
                        <a:rPr lang="it-IT" sz="12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Domanda </a:t>
                      </a:r>
                      <a:endParaRPr lang="it-IT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Caratteristiche </a:t>
                      </a:r>
                      <a:endParaRPr lang="it-IT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Descrizione del compito e commento </a:t>
                      </a:r>
                      <a:endParaRPr lang="it-IT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758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b="1" dirty="0" smtClean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b="1" dirty="0" smtClean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C1</a:t>
                      </a:r>
                      <a:r>
                        <a:rPr lang="it-IT" sz="12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. Scegli fra le quattro alternative quella che completa il senso del verbo nella frase seguente. </a:t>
                      </a:r>
                      <a:endParaRPr lang="it-IT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“La zia ha </a:t>
                      </a:r>
                      <a:r>
                        <a:rPr lang="it-IT" sz="12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messo…</a:t>
                      </a:r>
                      <a:r>
                        <a:rPr lang="it-IT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”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A. </a:t>
                      </a:r>
                      <a:r>
                        <a:rPr lang="it-IT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□ </a:t>
                      </a:r>
                      <a:r>
                        <a:rPr lang="it-IT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il più piccolo dei suoi figli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B. </a:t>
                      </a:r>
                      <a:r>
                        <a:rPr lang="it-IT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□ </a:t>
                      </a:r>
                      <a:r>
                        <a:rPr lang="it-IT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la torta al cioccolato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C. </a:t>
                      </a:r>
                      <a:r>
                        <a:rPr lang="it-IT" sz="12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□ </a:t>
                      </a:r>
                      <a:r>
                        <a:rPr lang="it-IT" sz="12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i panni nella lavatrice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D. </a:t>
                      </a:r>
                      <a:r>
                        <a:rPr lang="it-IT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□ </a:t>
                      </a:r>
                      <a:r>
                        <a:rPr lang="it-IT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nel cassetto del comodino </a:t>
                      </a:r>
                    </a:p>
                  </a:txBody>
                  <a:tcPr marL="53788" marR="5378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b="1" dirty="0" smtClean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b="1" dirty="0" smtClean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b="1" dirty="0" smtClean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Tipo </a:t>
                      </a:r>
                      <a:r>
                        <a:rPr lang="it-IT" sz="12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di item</a:t>
                      </a:r>
                      <a:r>
                        <a:rPr lang="it-IT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: domanda a scelta multipla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Ambito 5: </a:t>
                      </a:r>
                      <a:r>
                        <a:rPr lang="it-IT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Sintassi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Risposta corretta</a:t>
                      </a:r>
                      <a:r>
                        <a:rPr lang="it-IT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: C </a:t>
                      </a:r>
                    </a:p>
                  </a:txBody>
                  <a:tcPr marL="53788" marR="5378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dirty="0" smtClean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dirty="0" smtClean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Per </a:t>
                      </a:r>
                      <a:r>
                        <a:rPr lang="it-IT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rispondere lo studente deve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- riconoscere gli elementi necessariamente richiesti dal verbo per completare il suo significato e formare una frase di senso compiuto (frase minima);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- capire che la struttura sintattica della frase dipende dalle caratteristiche semantiche del verbo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i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Indicazioni nazionali: </a:t>
                      </a:r>
                      <a:endParaRPr lang="it-IT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i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Riconoscere la struttura del nucleo della frase semplice (cosiddetta frase minima): predicato, soggetto, altri elementi richiesti dal verbo </a:t>
                      </a:r>
                      <a:endParaRPr lang="it-IT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1143000"/>
          </a:xfrm>
          <a:solidFill>
            <a:schemeClr val="accent6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ASPETTO TESTUALITA’(Item C2)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447800"/>
            <a:ext cx="8219256" cy="4933528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it-IT" dirty="0" smtClean="0"/>
          </a:p>
          <a:p>
            <a:r>
              <a:rPr lang="it-IT" dirty="0" smtClean="0"/>
              <a:t>Segnali di organizzazione del testo e fenomeni di coesione: anafora, connettivi12, punteggiatura, ecc.; aspetti pragmatici del linguaggio (fenomeni del parlato, funzioni dell’enunciato, ecc.). </a:t>
            </a:r>
            <a:endParaRPr lang="it-IT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/>
        </p:nvGraphicFramePr>
        <p:xfrm>
          <a:off x="395536" y="620688"/>
          <a:ext cx="7920881" cy="5773029"/>
        </p:xfrm>
        <a:graphic>
          <a:graphicData uri="http://schemas.openxmlformats.org/drawingml/2006/table">
            <a:tbl>
              <a:tblPr/>
              <a:tblGrid>
                <a:gridCol w="2640293"/>
                <a:gridCol w="2640294"/>
                <a:gridCol w="2640294"/>
              </a:tblGrid>
              <a:tr h="4063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Domanda </a:t>
                      </a:r>
                    </a:p>
                  </a:txBody>
                  <a:tcPr marL="53788" marR="537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Caratteristiche </a:t>
                      </a:r>
                      <a:endParaRPr lang="it-IT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3788" marR="537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Descrizione del compito e commento </a:t>
                      </a:r>
                      <a:endParaRPr lang="it-IT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3788" marR="537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2823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C2. Nel brano che segue sottolinea tutti i pronomi che si riferiscono a Maria.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Maria è la mia amica del cuore. Lei è più grande di me ed è molto brava a scuola. Tutti i giorni, quando la vedo, le chiedo di aiutarmi a fare i compiti. </a:t>
                      </a:r>
                    </a:p>
                  </a:txBody>
                  <a:tcPr marL="53788" marR="537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Tipo di item: domanda a risposta aperta univoca </a:t>
                      </a:r>
                      <a:endParaRPr lang="it-IT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Ambito 6: Testualità </a:t>
                      </a:r>
                      <a:endParaRPr lang="it-IT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Risposta corretta: </a:t>
                      </a:r>
                      <a:endParaRPr lang="it-IT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Sottolinea SOLO i seguenti pronomi: </a:t>
                      </a:r>
                      <a:endParaRPr lang="it-IT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lei </a:t>
                      </a:r>
                      <a:endParaRPr lang="it-IT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la </a:t>
                      </a:r>
                      <a:endParaRPr lang="it-IT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le </a:t>
                      </a:r>
                      <a:endParaRPr lang="it-IT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Corretta: quando sono sottolineati TUTTI e 3 i pronomi </a:t>
                      </a:r>
                      <a:endParaRPr lang="it-IT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N.B. se oltre ai tre pronomi viene sottolineata qualsiasi altra parola la risposta deve essere considerata errata </a:t>
                      </a:r>
                      <a:endParaRPr lang="it-IT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3788" marR="537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Per rispondere lo studente deve riconoscere i pronomi di III persona singolare e la loro funzione anaforica, che nel testo dato è quella di richiamare l’antecedente Maria. </a:t>
                      </a:r>
                      <a:endParaRPr lang="it-IT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Indicazioni nazionali: </a:t>
                      </a:r>
                      <a:endParaRPr lang="it-IT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Usare, nella lettura di vari tipi di testo, opportune strategie per analizzare il contenuto. </a:t>
                      </a:r>
                      <a:endParaRPr lang="it-IT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3788" marR="537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1143000"/>
          </a:xfrm>
          <a:solidFill>
            <a:schemeClr val="accent6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ASPETTO 2 Morfologia (item  C9)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447800"/>
            <a:ext cx="8219256" cy="4933528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it-IT" dirty="0" smtClean="0"/>
              <a:t>Flessione (tratti grammaticali: genere, numero, grado, modo, tempo, persona, </a:t>
            </a:r>
            <a:r>
              <a:rPr lang="it-IT" dirty="0" smtClean="0"/>
              <a:t>aspetto); </a:t>
            </a:r>
            <a:r>
              <a:rPr lang="it-IT" dirty="0" smtClean="0"/>
              <a:t>categorie lessicali (nome, aggettivo, verbo, ecc.) e sottocategorie (aggettivo possessivo, nome proprio, ecc.). </a:t>
            </a:r>
            <a:endParaRPr lang="it-IT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539553" y="692696"/>
          <a:ext cx="7992888" cy="5598495"/>
        </p:xfrm>
        <a:graphic>
          <a:graphicData uri="http://schemas.openxmlformats.org/drawingml/2006/table">
            <a:tbl>
              <a:tblPr/>
              <a:tblGrid>
                <a:gridCol w="2664296"/>
                <a:gridCol w="2664296"/>
                <a:gridCol w="2664296"/>
              </a:tblGrid>
              <a:tr h="364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Domanda </a:t>
                      </a:r>
                      <a:endParaRPr lang="it-IT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3788" marR="537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Caratteristiche </a:t>
                      </a:r>
                      <a:endParaRPr lang="it-IT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3788" marR="537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Descrizione del compito e commento </a:t>
                      </a:r>
                      <a:endParaRPr lang="it-IT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3788" marR="537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1077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C9. Quale dei seguenti gruppi di aggettivi contiene solo aggettivi qualificativi? </a:t>
                      </a:r>
                      <a:endParaRPr lang="it-IT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A. </a:t>
                      </a:r>
                      <a:r>
                        <a:rPr lang="it-IT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□ </a:t>
                      </a:r>
                      <a:r>
                        <a:rPr lang="it-IT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nero, gentile, tanto, sereno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B. </a:t>
                      </a:r>
                      <a:r>
                        <a:rPr lang="it-IT" sz="14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□ </a:t>
                      </a:r>
                      <a:r>
                        <a:rPr lang="it-IT" sz="14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profondo, allegro, ruvido, fragrante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C. </a:t>
                      </a:r>
                      <a:r>
                        <a:rPr lang="it-IT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□ </a:t>
                      </a:r>
                      <a:r>
                        <a:rPr lang="it-IT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splendente, nostro, magro, simpatico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D. </a:t>
                      </a:r>
                      <a:r>
                        <a:rPr lang="it-IT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□ </a:t>
                      </a:r>
                      <a:r>
                        <a:rPr lang="it-IT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poco, semplice, bagnato, questo </a:t>
                      </a:r>
                    </a:p>
                  </a:txBody>
                  <a:tcPr marL="53788" marR="537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Tipo di item</a:t>
                      </a:r>
                      <a:r>
                        <a:rPr lang="it-IT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: domanda a scelta multipla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Ambito 2: </a:t>
                      </a:r>
                      <a:r>
                        <a:rPr lang="it-IT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Morfologia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Risposta corretta</a:t>
                      </a:r>
                      <a:r>
                        <a:rPr lang="it-IT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: B </a:t>
                      </a:r>
                    </a:p>
                  </a:txBody>
                  <a:tcPr marL="53788" marR="537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Per rispondere lo studente deve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- conoscere le caratteristiche semantiche e morfosintattiche che distinguono gli aggettivi qualificativi dagli aggettivi determinativi;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- riconoscere la presenza di aggettivi determinativi nei </a:t>
                      </a:r>
                      <a:r>
                        <a:rPr lang="it-IT" sz="14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distrattori</a:t>
                      </a:r>
                      <a:r>
                        <a:rPr lang="it-IT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 e individuare l’unica serie composta da soli aggettivi qualificativi.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i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Indicazioni nazionali: </a:t>
                      </a:r>
                      <a:endParaRPr lang="it-IT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i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Padroneggia e applica in situazioni diverse le conoscenze fondamentali relative (...) alle parti del discorso (o categorie lessicali) (…). </a:t>
                      </a:r>
                      <a:endParaRPr lang="it-IT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3788" marR="537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1143000"/>
          </a:xfrm>
          <a:solidFill>
            <a:schemeClr val="accent6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it-IT" dirty="0" smtClean="0"/>
              <a:t>ASPETTO 1  Ortografia  (C10)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447800"/>
            <a:ext cx="8219256" cy="4933528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it-IT" dirty="0" smtClean="0"/>
              <a:t>Uso di accenti e apostrofi, maiuscole e minuscole, segmentazione delle parole (gliel’ho detto), uso delle doppie, casi di non corrispondenza tra fonemi e grafemi (uso dell’h, della q, dei digrammi, ecc.). </a:t>
            </a:r>
            <a:endParaRPr lang="it-IT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a 4"/>
          <p:cNvGraphicFramePr>
            <a:graphicFrameLocks noGrp="1"/>
          </p:cNvGraphicFramePr>
          <p:nvPr/>
        </p:nvGraphicFramePr>
        <p:xfrm>
          <a:off x="611559" y="548680"/>
          <a:ext cx="7776864" cy="4968551"/>
        </p:xfrm>
        <a:graphic>
          <a:graphicData uri="http://schemas.openxmlformats.org/drawingml/2006/table">
            <a:tbl>
              <a:tblPr/>
              <a:tblGrid>
                <a:gridCol w="2592288"/>
                <a:gridCol w="2592288"/>
                <a:gridCol w="2592288"/>
              </a:tblGrid>
              <a:tr h="49685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C10. Leggi la frase che segue: </a:t>
                      </a:r>
                      <a:endParaRPr lang="it-IT" sz="16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“Anna tratteneva il cane al guinzaglio.”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Da quante sillabe è composta la frase? </a:t>
                      </a:r>
                      <a:endParaRPr lang="it-IT" sz="16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Numero totale di sillabe: </a:t>
                      </a:r>
                      <a:r>
                        <a:rPr lang="it-IT" sz="16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…………</a:t>
                      </a:r>
                      <a:r>
                        <a:rPr lang="it-IT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. </a:t>
                      </a:r>
                    </a:p>
                  </a:txBody>
                  <a:tcPr marL="53788" marR="537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Tipo di item</a:t>
                      </a:r>
                      <a:r>
                        <a:rPr lang="it-IT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: domanda a risposta aperta univoca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Ambito 1: </a:t>
                      </a:r>
                      <a:r>
                        <a:rPr lang="it-IT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Ortografia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Risposta corretta</a:t>
                      </a:r>
                      <a:r>
                        <a:rPr lang="it-IT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: </a:t>
                      </a:r>
                      <a:r>
                        <a:rPr lang="it-IT" sz="16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13 </a:t>
                      </a:r>
                    </a:p>
                  </a:txBody>
                  <a:tcPr marL="53788" marR="537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Per rispondere lo studente deve conoscere le convenzioni relative alla divisione in sillabe, soprattutto quelle che riguardano gruppi vocalici e consonantici.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i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Indicazioni nazionali: </a:t>
                      </a:r>
                      <a:endParaRPr lang="it-IT" sz="16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i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Conoscere le fondamentali convenzioni ortografiche e servirsi di questa conoscenza per rivedere la propria produzione scritta e correggere eventuali errori. </a:t>
                      </a:r>
                      <a:endParaRPr lang="it-IT" sz="16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3788" marR="537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/>
        </p:nvGraphicFramePr>
        <p:xfrm>
          <a:off x="611559" y="476677"/>
          <a:ext cx="8064895" cy="5585747"/>
        </p:xfrm>
        <a:graphic>
          <a:graphicData uri="http://schemas.openxmlformats.org/drawingml/2006/table">
            <a:tbl>
              <a:tblPr/>
              <a:tblGrid>
                <a:gridCol w="1131900"/>
                <a:gridCol w="1472371"/>
                <a:gridCol w="1088524"/>
                <a:gridCol w="1088524"/>
                <a:gridCol w="1088524"/>
                <a:gridCol w="1088524"/>
                <a:gridCol w="1106528"/>
              </a:tblGrid>
              <a:tr h="8435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 smtClean="0">
                          <a:latin typeface="Calibri"/>
                          <a:ea typeface="Calibri"/>
                          <a:cs typeface="Times New Roman"/>
                        </a:rPr>
                        <a:t>Class</a:t>
                      </a:r>
                      <a:r>
                        <a:rPr lang="it-IT" sz="1400" baseline="0" dirty="0" smtClean="0">
                          <a:latin typeface="Calibri"/>
                          <a:ea typeface="Calibri"/>
                          <a:cs typeface="Times New Roman"/>
                        </a:rPr>
                        <a:t>i 5°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 smtClean="0">
                          <a:latin typeface="Calibri"/>
                          <a:ea typeface="Calibri"/>
                          <a:cs typeface="Times New Roman"/>
                        </a:rPr>
                        <a:t>Criticità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46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>
                          <a:latin typeface="Calibri"/>
                          <a:ea typeface="Calibri"/>
                          <a:cs typeface="Times New Roman"/>
                        </a:rPr>
                        <a:t>B1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B1</a:t>
                      </a:r>
                      <a:endParaRPr lang="it-IT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>
                          <a:latin typeface="Calibri"/>
                          <a:ea typeface="Calibri"/>
                          <a:cs typeface="Times New Roman"/>
                        </a:rPr>
                        <a:t>B1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 smtClean="0">
                          <a:latin typeface="Calibri"/>
                          <a:ea typeface="Calibri"/>
                          <a:cs typeface="Times New Roman"/>
                        </a:rPr>
                        <a:t>B1</a:t>
                      </a:r>
                      <a:endParaRPr lang="it-IT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>
                          <a:latin typeface="Calibri"/>
                          <a:ea typeface="Calibri"/>
                          <a:cs typeface="Times New Roman"/>
                        </a:rPr>
                        <a:t>B3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>
                          <a:latin typeface="Calibri"/>
                          <a:ea typeface="Calibri"/>
                          <a:cs typeface="Times New Roman"/>
                        </a:rPr>
                        <a:t>B1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B1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7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B2</a:t>
                      </a:r>
                      <a:endParaRPr lang="it-IT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latin typeface="Calibri"/>
                          <a:ea typeface="Calibri"/>
                          <a:cs typeface="Times New Roman"/>
                        </a:rPr>
                        <a:t>B5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B2</a:t>
                      </a:r>
                      <a:endParaRPr lang="it-IT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>
                          <a:latin typeface="Calibri"/>
                          <a:ea typeface="Calibri"/>
                          <a:cs typeface="Times New Roman"/>
                        </a:rPr>
                        <a:t>B2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>
                          <a:latin typeface="Calibri"/>
                          <a:ea typeface="Calibri"/>
                          <a:cs typeface="Times New Roman"/>
                        </a:rPr>
                        <a:t>B6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B8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7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latin typeface="Calibri"/>
                          <a:ea typeface="Calibri"/>
                          <a:cs typeface="Times New Roman"/>
                        </a:rPr>
                        <a:t>B4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B8</a:t>
                      </a:r>
                      <a:endParaRPr lang="it-IT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latin typeface="Calibri"/>
                          <a:ea typeface="Calibri"/>
                          <a:cs typeface="Times New Roman"/>
                        </a:rPr>
                        <a:t>B4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latin typeface="Calibri"/>
                          <a:ea typeface="Calibri"/>
                          <a:cs typeface="Times New Roman"/>
                        </a:rPr>
                        <a:t>B3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latin typeface="Calibri"/>
                          <a:ea typeface="Calibri"/>
                          <a:cs typeface="Times New Roman"/>
                        </a:rPr>
                        <a:t>B8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20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B9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7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latin typeface="Calibri"/>
                          <a:ea typeface="Calibri"/>
                          <a:cs typeface="Times New Roman"/>
                        </a:rPr>
                        <a:t>B8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B9</a:t>
                      </a:r>
                      <a:endParaRPr lang="it-IT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latin typeface="Calibri"/>
                          <a:ea typeface="Calibri"/>
                          <a:cs typeface="Times New Roman"/>
                        </a:rPr>
                        <a:t>B8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latin typeface="Calibri"/>
                          <a:ea typeface="Calibri"/>
                          <a:cs typeface="Times New Roman"/>
                        </a:rPr>
                        <a:t>B7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latin typeface="Calibri"/>
                          <a:ea typeface="Calibri"/>
                          <a:cs typeface="Times New Roman"/>
                        </a:rPr>
                        <a:t>B9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20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B11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7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latin typeface="Calibri"/>
                          <a:ea typeface="Calibri"/>
                          <a:cs typeface="Times New Roman"/>
                        </a:rPr>
                        <a:t>B9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B12</a:t>
                      </a:r>
                      <a:endParaRPr lang="it-IT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latin typeface="Calibri"/>
                          <a:ea typeface="Calibri"/>
                          <a:cs typeface="Times New Roman"/>
                        </a:rPr>
                        <a:t>B9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latin typeface="Calibri"/>
                          <a:ea typeface="Calibri"/>
                          <a:cs typeface="Times New Roman"/>
                        </a:rPr>
                        <a:t>B9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latin typeface="Calibri"/>
                          <a:ea typeface="Calibri"/>
                          <a:cs typeface="Times New Roman"/>
                        </a:rPr>
                        <a:t>B10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B15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7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latin typeface="Calibri"/>
                          <a:ea typeface="Calibri"/>
                          <a:cs typeface="Times New Roman"/>
                        </a:rPr>
                        <a:t>B11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latin typeface="Calibri"/>
                          <a:ea typeface="Calibri"/>
                          <a:cs typeface="Times New Roman"/>
                        </a:rPr>
                        <a:t>B14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latin typeface="Calibri"/>
                          <a:ea typeface="Calibri"/>
                          <a:cs typeface="Times New Roman"/>
                        </a:rPr>
                        <a:t>B11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latin typeface="Calibri"/>
                          <a:ea typeface="Calibri"/>
                          <a:cs typeface="Times New Roman"/>
                        </a:rPr>
                        <a:t>B11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latin typeface="Calibri"/>
                          <a:ea typeface="Calibri"/>
                          <a:cs typeface="Times New Roman"/>
                        </a:rPr>
                        <a:t>B11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7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latin typeface="Calibri"/>
                          <a:ea typeface="Calibri"/>
                          <a:cs typeface="Times New Roman"/>
                        </a:rPr>
                        <a:t>B15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latin typeface="Calibri"/>
                          <a:ea typeface="Calibri"/>
                          <a:cs typeface="Times New Roman"/>
                        </a:rPr>
                        <a:t>B15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latin typeface="Calibri"/>
                          <a:ea typeface="Calibri"/>
                          <a:cs typeface="Times New Roman"/>
                        </a:rPr>
                        <a:t>B13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latin typeface="Calibri"/>
                          <a:ea typeface="Calibri"/>
                          <a:cs typeface="Times New Roman"/>
                        </a:rPr>
                        <a:t>B13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7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latin typeface="Calibri"/>
                          <a:ea typeface="Calibri"/>
                          <a:cs typeface="Times New Roman"/>
                        </a:rPr>
                        <a:t>B15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latin typeface="Calibri"/>
                          <a:ea typeface="Calibri"/>
                          <a:cs typeface="Times New Roman"/>
                        </a:rPr>
                        <a:t>B14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7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latin typeface="Calibri"/>
                          <a:ea typeface="Calibri"/>
                          <a:cs typeface="Times New Roman"/>
                        </a:rPr>
                        <a:t>B15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7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7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/>
        </p:nvGraphicFramePr>
        <p:xfrm>
          <a:off x="539552" y="620688"/>
          <a:ext cx="7920878" cy="5688635"/>
        </p:xfrm>
        <a:graphic>
          <a:graphicData uri="http://schemas.openxmlformats.org/drawingml/2006/table">
            <a:tbl>
              <a:tblPr/>
              <a:tblGrid>
                <a:gridCol w="1111688"/>
                <a:gridCol w="1446079"/>
                <a:gridCol w="1069085"/>
                <a:gridCol w="1069085"/>
                <a:gridCol w="1069085"/>
                <a:gridCol w="1069085"/>
                <a:gridCol w="1086771"/>
              </a:tblGrid>
              <a:tr h="4253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Calibri"/>
                          <a:ea typeface="Calibri"/>
                          <a:cs typeface="Times New Roman"/>
                        </a:rPr>
                        <a:t>Classi 5°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Calibri"/>
                          <a:ea typeface="Calibri"/>
                          <a:cs typeface="Times New Roman"/>
                        </a:rPr>
                        <a:t>Criticità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3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Calibri"/>
                          <a:ea typeface="Calibri"/>
                          <a:cs typeface="Times New Roman"/>
                        </a:rPr>
                        <a:t>C1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Calibri"/>
                          <a:ea typeface="Calibri"/>
                          <a:cs typeface="Times New Roman"/>
                        </a:rPr>
                        <a:t>C1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Calibri"/>
                          <a:ea typeface="Calibri"/>
                          <a:cs typeface="Times New Roman"/>
                        </a:rPr>
                        <a:t>C1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Calibri"/>
                          <a:ea typeface="Calibri"/>
                          <a:cs typeface="Times New Roman"/>
                        </a:rPr>
                        <a:t>C1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Calibri"/>
                          <a:ea typeface="Calibri"/>
                          <a:cs typeface="Times New Roman"/>
                        </a:rPr>
                        <a:t>C1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Calibri"/>
                          <a:ea typeface="Calibri"/>
                          <a:cs typeface="Times New Roman"/>
                        </a:rPr>
                        <a:t>C1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C1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3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C2</a:t>
                      </a: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C2</a:t>
                      </a: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C2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Calibri"/>
                          <a:ea typeface="Calibri"/>
                          <a:cs typeface="Times New Roman"/>
                        </a:rPr>
                        <a:t>C2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latin typeface="Calibri"/>
                          <a:ea typeface="Calibri"/>
                          <a:cs typeface="Times New Roman"/>
                        </a:rPr>
                        <a:t>C3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latin typeface="Calibri"/>
                          <a:ea typeface="Calibri"/>
                          <a:cs typeface="Times New Roman"/>
                        </a:rPr>
                        <a:t>C2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C2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3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latin typeface="Calibri"/>
                          <a:ea typeface="Calibri"/>
                          <a:cs typeface="Times New Roman"/>
                        </a:rPr>
                        <a:t>C5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latin typeface="Calibri"/>
                          <a:ea typeface="Calibri"/>
                          <a:cs typeface="Times New Roman"/>
                        </a:rPr>
                        <a:t>C3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latin typeface="Calibri"/>
                          <a:ea typeface="Calibri"/>
                          <a:cs typeface="Times New Roman"/>
                        </a:rPr>
                        <a:t>C5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Calibri"/>
                          <a:ea typeface="Calibri"/>
                          <a:cs typeface="Times New Roman"/>
                        </a:rPr>
                        <a:t>C3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Calibri"/>
                          <a:ea typeface="Calibri"/>
                          <a:cs typeface="Times New Roman"/>
                        </a:rPr>
                        <a:t>C9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Calibri"/>
                          <a:ea typeface="Calibri"/>
                          <a:cs typeface="Times New Roman"/>
                        </a:rPr>
                        <a:t>C3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C9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3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latin typeface="Calibri"/>
                          <a:ea typeface="Calibri"/>
                          <a:cs typeface="Times New Roman"/>
                        </a:rPr>
                        <a:t>C7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C4</a:t>
                      </a: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latin typeface="Calibri"/>
                          <a:ea typeface="Calibri"/>
                          <a:cs typeface="Times New Roman"/>
                        </a:rPr>
                        <a:t>C7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C4</a:t>
                      </a: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C10</a:t>
                      </a: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latin typeface="Calibri"/>
                          <a:ea typeface="Calibri"/>
                          <a:cs typeface="Times New Roman"/>
                        </a:rPr>
                        <a:t>C4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C10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3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latin typeface="Calibri"/>
                          <a:ea typeface="Calibri"/>
                          <a:cs typeface="Times New Roman"/>
                        </a:rPr>
                        <a:t>C8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latin typeface="Calibri"/>
                          <a:ea typeface="Calibri"/>
                          <a:cs typeface="Times New Roman"/>
                        </a:rPr>
                        <a:t>C5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latin typeface="Calibri"/>
                          <a:ea typeface="Calibri"/>
                          <a:cs typeface="Times New Roman"/>
                        </a:rPr>
                        <a:t>C8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latin typeface="Calibri"/>
                          <a:ea typeface="Calibri"/>
                          <a:cs typeface="Times New Roman"/>
                        </a:rPr>
                        <a:t>C5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latin typeface="Calibri"/>
                          <a:ea typeface="Calibri"/>
                          <a:cs typeface="Times New Roman"/>
                        </a:rPr>
                        <a:t>C6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42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latin typeface="Calibri"/>
                          <a:ea typeface="Calibri"/>
                          <a:cs typeface="Times New Roman"/>
                        </a:rPr>
                        <a:t>C9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C6</a:t>
                      </a: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latin typeface="Calibri"/>
                          <a:ea typeface="Calibri"/>
                          <a:cs typeface="Times New Roman"/>
                        </a:rPr>
                        <a:t>C9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latin typeface="Calibri"/>
                          <a:ea typeface="Calibri"/>
                          <a:cs typeface="Times New Roman"/>
                        </a:rPr>
                        <a:t>C6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C9</a:t>
                      </a: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3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latin typeface="Calibri"/>
                          <a:ea typeface="Calibri"/>
                          <a:cs typeface="Times New Roman"/>
                        </a:rPr>
                        <a:t>C10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latin typeface="Calibri"/>
                          <a:ea typeface="Calibri"/>
                          <a:cs typeface="Times New Roman"/>
                        </a:rPr>
                        <a:t>C7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latin typeface="Calibri"/>
                          <a:ea typeface="Calibri"/>
                          <a:cs typeface="Times New Roman"/>
                        </a:rPr>
                        <a:t>C10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latin typeface="Calibri"/>
                          <a:ea typeface="Calibri"/>
                          <a:cs typeface="Times New Roman"/>
                        </a:rPr>
                        <a:t>C7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C10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3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C8</a:t>
                      </a: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latin typeface="Calibri"/>
                          <a:ea typeface="Calibri"/>
                          <a:cs typeface="Times New Roman"/>
                        </a:rPr>
                        <a:t>C9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3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latin typeface="Calibri"/>
                          <a:ea typeface="Calibri"/>
                          <a:cs typeface="Times New Roman"/>
                        </a:rPr>
                        <a:t>C9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3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C10</a:t>
                      </a: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3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3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Analisi item per item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Testo narrativo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Aspetto A2 (Item A1 – A5 – A12)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it-IT" b="1" dirty="0" smtClean="0"/>
              <a:t>Aspetto 2</a:t>
            </a:r>
            <a:r>
              <a:rPr lang="it-IT" dirty="0" smtClean="0"/>
              <a:t>: </a:t>
            </a:r>
            <a:r>
              <a:rPr lang="it-IT" b="1" i="1" dirty="0" smtClean="0">
                <a:solidFill>
                  <a:srgbClr val="FF0000"/>
                </a:solidFill>
              </a:rPr>
              <a:t>Individuare informazioni date esplicitamente nel testo. </a:t>
            </a:r>
            <a:endParaRPr lang="it-IT" b="1" dirty="0" smtClean="0">
              <a:solidFill>
                <a:srgbClr val="FF0000"/>
              </a:solidFill>
            </a:endParaRPr>
          </a:p>
          <a:p>
            <a:r>
              <a:rPr lang="it-IT" dirty="0" smtClean="0"/>
              <a:t>Legge e comprende testi di vario tipo, continui e non continui, ne individua (...) le informazioni principali</a:t>
            </a:r>
          </a:p>
          <a:p>
            <a:r>
              <a:rPr lang="it-IT" dirty="0" smtClean="0"/>
              <a:t>Leggere testi (narrativi, descrittivi, informativi) cogliendo l’argomento di cui si parla e individuando le informazioni principali e le loro relazioni.  </a:t>
            </a:r>
          </a:p>
          <a:p>
            <a:r>
              <a:rPr lang="it-IT" dirty="0" smtClean="0"/>
              <a:t>Leggere semplici testi di divulgazione per ricavarne informazioni utili ad ampliare conoscenze su temi noti. 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323529" y="1026566"/>
          <a:ext cx="8280918" cy="5426770"/>
        </p:xfrm>
        <a:graphic>
          <a:graphicData uri="http://schemas.openxmlformats.org/drawingml/2006/table">
            <a:tbl>
              <a:tblPr/>
              <a:tblGrid>
                <a:gridCol w="2760306"/>
                <a:gridCol w="2760306"/>
                <a:gridCol w="2760306"/>
              </a:tblGrid>
              <a:tr h="5339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Per un pugno di caramelle – Testo narrativo </a:t>
                      </a:r>
                      <a:r>
                        <a:rPr lang="it-IT" sz="14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Domanda </a:t>
                      </a:r>
                      <a:endParaRPr lang="it-IT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Caratteristiche </a:t>
                      </a:r>
                      <a:endParaRPr lang="it-IT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Descrizione del compito e commento </a:t>
                      </a:r>
                      <a:endParaRPr lang="it-IT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7946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A1. In quali occasioni si svolgono giochi come quello descritto nel racconto? </a:t>
                      </a:r>
                      <a:endParaRPr lang="it-IT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A. </a:t>
                      </a:r>
                      <a:r>
                        <a:rPr lang="it-IT" sz="14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□ </a:t>
                      </a:r>
                      <a:r>
                        <a:rPr lang="it-IT" sz="14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Nelle feste paesane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B. </a:t>
                      </a:r>
                      <a:r>
                        <a:rPr lang="it-IT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□ </a:t>
                      </a:r>
                      <a:r>
                        <a:rPr lang="it-IT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In gare sportive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C. </a:t>
                      </a:r>
                      <a:r>
                        <a:rPr lang="it-IT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□ </a:t>
                      </a:r>
                      <a:r>
                        <a:rPr lang="it-IT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Nelle cerimonie pubbliche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D. </a:t>
                      </a:r>
                      <a:r>
                        <a:rPr lang="it-IT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□ </a:t>
                      </a:r>
                      <a:r>
                        <a:rPr lang="it-IT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In spettacoli acrobatici </a:t>
                      </a:r>
                    </a:p>
                  </a:txBody>
                  <a:tcPr marL="53788" marR="5378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Tipo di testo: </a:t>
                      </a:r>
                      <a:r>
                        <a:rPr lang="it-IT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narrativo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Tipo di item: </a:t>
                      </a:r>
                      <a:r>
                        <a:rPr lang="it-IT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domanda a scelta multipla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Aspetto prevalente 2: </a:t>
                      </a:r>
                      <a:r>
                        <a:rPr lang="it-IT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individuare informazioni date esplicitamente nel testo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Risposta corretta: </a:t>
                      </a:r>
                      <a:r>
                        <a:rPr lang="it-IT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 </a:t>
                      </a:r>
                    </a:p>
                  </a:txBody>
                  <a:tcPr marL="53788" marR="5378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È un compito di ricerca di informazioni.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La domanda chiede di orientarsi nel testo e di </a:t>
                      </a:r>
                      <a:r>
                        <a:rPr lang="it-IT" sz="14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reperire un’informazione che, nell’alternativa corretta, è formulata in forma quasi letterale rispetto al testo.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La parte di testo che rende testualmente fondata la risposta sono le prime righe del racconto.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Per quando riguarda le Indicazioni Nazionali, il quesito si colloca nell’ambito di questi </a:t>
                      </a:r>
                      <a:r>
                        <a:rPr lang="it-IT" sz="14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obiettivi-traguardi</a:t>
                      </a:r>
                      <a:r>
                        <a:rPr lang="it-IT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 di apprendimento: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- ricercare informazioni in testi di diversa natura e provenienza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- leggere testi (narrativi, descrittivi, informativi) cogliendo l’argomento di cui si parla e individuando (…) informazioni (…) e (…) relazioni </a:t>
                      </a:r>
                    </a:p>
                  </a:txBody>
                  <a:tcPr marL="53788" marR="5378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4067944" y="332656"/>
            <a:ext cx="1872208" cy="4616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it-IT" sz="2400" dirty="0" smtClean="0"/>
              <a:t>ITEM A1</a:t>
            </a:r>
            <a:endParaRPr lang="it-IT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/>
        </p:nvGraphicFramePr>
        <p:xfrm>
          <a:off x="611559" y="764703"/>
          <a:ext cx="7992888" cy="5760641"/>
        </p:xfrm>
        <a:graphic>
          <a:graphicData uri="http://schemas.openxmlformats.org/drawingml/2006/table">
            <a:tbl>
              <a:tblPr/>
              <a:tblGrid>
                <a:gridCol w="2664296"/>
                <a:gridCol w="2664296"/>
                <a:gridCol w="2664296"/>
              </a:tblGrid>
              <a:tr h="1954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Domanda </a:t>
                      </a:r>
                      <a:endParaRPr lang="it-IT" sz="105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3788" marR="537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Caratteristiche </a:t>
                      </a:r>
                      <a:endParaRPr lang="it-IT" sz="105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3788" marR="537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Descrizione del compito e commento </a:t>
                      </a:r>
                      <a:endParaRPr lang="it-IT" sz="105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3788" marR="537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651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050" b="1" dirty="0" smtClean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050" b="1" dirty="0" smtClean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A5</a:t>
                      </a:r>
                      <a:r>
                        <a:rPr lang="it-IT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. Trova e scrivi qual è l’obiettivo del gioco descritto nel testo. </a:t>
                      </a:r>
                      <a:endParaRPr lang="it-IT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…………………………………………………………………………………………</a:t>
                      </a:r>
                      <a:r>
                        <a:rPr lang="it-IT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…………………………………………………………………………………………</a:t>
                      </a:r>
                      <a:r>
                        <a:rPr lang="it-IT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 </a:t>
                      </a:r>
                    </a:p>
                  </a:txBody>
                  <a:tcPr marL="53788" marR="5378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Tipo di testo: </a:t>
                      </a:r>
                      <a:r>
                        <a:rPr lang="it-IT" sz="105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narrativo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Tipo di item: </a:t>
                      </a:r>
                      <a:r>
                        <a:rPr lang="it-IT" sz="105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domanda a risposta aperta univoca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Aspetto prevalente 2: </a:t>
                      </a:r>
                      <a:r>
                        <a:rPr lang="it-IT" sz="105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individuare informazioni date esplicitamente nel testo.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Risposta corretta: </a:t>
                      </a:r>
                      <a:endParaRPr lang="it-IT" sz="105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Qualunque risposta che indichi come obiettivo il rompere la pignatta e/o vincere il contenuto (accettabili anche risposte con sinonimi di “rompere” e di “pignatta”, ad es. “spaccare il vaso di caramelle”).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i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Esempi risposte corrette: </a:t>
                      </a:r>
                      <a:endParaRPr lang="it-IT" sz="105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- </a:t>
                      </a:r>
                      <a:r>
                        <a:rPr lang="it-IT" sz="105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Rompere la pignatta per prendere quello che contiene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- </a:t>
                      </a:r>
                      <a:r>
                        <a:rPr lang="it-IT" sz="105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Rompere la pignatta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- </a:t>
                      </a:r>
                      <a:r>
                        <a:rPr lang="it-IT" sz="105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Vincere le caramelle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- </a:t>
                      </a:r>
                      <a:r>
                        <a:rPr lang="it-IT" sz="105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Far cadere quello che c’è nella pignatta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- </a:t>
                      </a:r>
                      <a:r>
                        <a:rPr lang="it-IT" sz="105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Vincere più caramelle di altri giocatori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- </a:t>
                      </a:r>
                      <a:r>
                        <a:rPr lang="it-IT" sz="105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Colpire la pignatta per far cadere quello che c’è dentro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N.B. </a:t>
                      </a:r>
                      <a:r>
                        <a:rPr lang="it-IT" sz="105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se riporta SOLO la frase “colpire la pignatta” la risposta è da considerare errata in quanto il colpire non implica necessariamente la rottura della pignatta.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Risposta errata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Risposte vaghe o non pertinenti.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i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Esempio risposta errata: </a:t>
                      </a:r>
                      <a:endParaRPr lang="it-IT" sz="105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− Colpire la pignatta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N.B. </a:t>
                      </a:r>
                      <a:r>
                        <a:rPr lang="it-IT" sz="1050" i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Gli esempi riportati sono ripresi dalle risposte fornite dagli allievi nella fase di </a:t>
                      </a:r>
                      <a:r>
                        <a:rPr lang="it-IT" sz="1050" i="1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pretest</a:t>
                      </a:r>
                      <a:r>
                        <a:rPr lang="it-IT" sz="1050" i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 </a:t>
                      </a:r>
                      <a:endParaRPr lang="it-IT" sz="105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050" dirty="0" smtClean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È </a:t>
                      </a:r>
                      <a:r>
                        <a:rPr lang="it-IT" sz="105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un compito di ricerca di informazioni.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La domanda chiede di orientarsi nel testo e di reperire informazioni che possono essere riportate nella risposta in forma letterale o parafrastica.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La parte di testo che rende testualmente fondata la risposta va da riga 3 a riga 5.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Per quando riguarda le Indicazioni Nazionali, il quesito si colloca nell’ambito di questi </a:t>
                      </a:r>
                      <a:r>
                        <a:rPr lang="it-IT" sz="105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obiettivi-traguardi</a:t>
                      </a:r>
                      <a:r>
                        <a:rPr lang="it-IT" sz="105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 di apprendimento: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- ricercare informazioni in testi di diversa natura e provenienza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5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- leggere testi (narrativi, descrittivi, informativi) cogliendo l’argomento di cui si parla e individuando le informazioni principali e le loro relazioni </a:t>
                      </a:r>
                    </a:p>
                  </a:txBody>
                  <a:tcPr marL="53788" marR="5378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Rettangolo 2"/>
          <p:cNvSpPr/>
          <p:nvPr/>
        </p:nvSpPr>
        <p:spPr>
          <a:xfrm>
            <a:off x="4067944" y="260648"/>
            <a:ext cx="1440160" cy="36933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it-IT" dirty="0" smtClean="0"/>
              <a:t>ITEM A5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683569" y="1196752"/>
          <a:ext cx="7416822" cy="4896544"/>
        </p:xfrm>
        <a:graphic>
          <a:graphicData uri="http://schemas.openxmlformats.org/drawingml/2006/table">
            <a:tbl>
              <a:tblPr/>
              <a:tblGrid>
                <a:gridCol w="2448271"/>
                <a:gridCol w="2496277"/>
                <a:gridCol w="2472274"/>
              </a:tblGrid>
              <a:tr h="1632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Domanda </a:t>
                      </a:r>
                      <a:endParaRPr lang="it-IT" sz="9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3544" marR="5354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Caratteristiche </a:t>
                      </a:r>
                      <a:endParaRPr lang="it-IT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3544" marR="5354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Descrizione del compito e commento </a:t>
                      </a:r>
                      <a:endParaRPr lang="it-IT" sz="9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3544" marR="5354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333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A12. Che cosa succede quando il primo ragazzo che viene bendato ha finalmente in mano il bastone (riga 24)? </a:t>
                      </a:r>
                      <a:endParaRPr lang="it-IT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A. </a:t>
                      </a: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□ </a:t>
                      </a:r>
                      <a:r>
                        <a:rPr lang="it-IT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Colpisce il bersaglio con grande forza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B. </a:t>
                      </a: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□ </a:t>
                      </a:r>
                      <a:r>
                        <a:rPr lang="it-IT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Non si accorge di colpire il padre di una bambina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C. </a:t>
                      </a: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□ </a:t>
                      </a:r>
                      <a:r>
                        <a:rPr lang="it-IT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Dà un gran colpo nella direzione sbagliata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D. </a:t>
                      </a:r>
                      <a:r>
                        <a:rPr lang="it-IT" sz="11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□ </a:t>
                      </a:r>
                      <a:r>
                        <a:rPr lang="it-IT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Sfrutta la corrente d’aria per migliorare il tiro </a:t>
                      </a:r>
                    </a:p>
                  </a:txBody>
                  <a:tcPr marL="53544" marR="535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Tipo di testo: </a:t>
                      </a:r>
                      <a:r>
                        <a:rPr lang="it-IT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narrativo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Tipo di item: </a:t>
                      </a:r>
                      <a:r>
                        <a:rPr lang="it-IT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domanda a scelta multipla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Aspetto prevalente 2: </a:t>
                      </a:r>
                      <a:r>
                        <a:rPr lang="it-IT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individuare informazioni date esplicitamente nel testo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Risposta corretta: </a:t>
                      </a:r>
                      <a:r>
                        <a:rPr lang="it-IT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C </a:t>
                      </a:r>
                    </a:p>
                  </a:txBody>
                  <a:tcPr marL="53544" marR="535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È un compito di ricerca di informazioni.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La domanda chiede un reperimento di informazioni, che per essere riconosciute nell’alternativa corretta implicano un passaggio inferenziale. </a:t>
                      </a:r>
                      <a:r>
                        <a:rPr lang="it-IT" sz="9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Questa domanda a scelta multipla spinge chi risponde ad andare oltre la comprensione letterale del testo (“invece di prendere il vaso pieno di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caramelle, colpisco solo aria”, cioè non colpisco niente, cioè do un colpo nella direzione sbagliata), a cui ci si sarebbe fermati se la domanda fosse stata aperta.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La parte di testo che rende testualmente fondata la risposta va da riga 26 a riga 29.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Per quanto riguarda le Indicazioni Nazionali, il quesito si colloca nell’ambito dei seguenti obiettivi-traguardi di apprendimento: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- ricercare informazioni in testi di diversa natura e provenienza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- leggere testi (narrativi, descrittivi, informativi) cogliendo l’argomento di cui si parla e individuando informazioni (…) e (…) relazioni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- (…) cogliere indizi utili a risolvere i nodi della comprensione </a:t>
                      </a:r>
                    </a:p>
                  </a:txBody>
                  <a:tcPr marL="53544" marR="535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3635896" y="548680"/>
            <a:ext cx="1512168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/>
              <a:t>ITEM A12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tro">
  <a:themeElements>
    <a:clrScheme name="Astr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tr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tr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485</TotalTime>
  <Words>4568</Words>
  <Application>Microsoft Office PowerPoint</Application>
  <PresentationFormat>Presentazione su schermo (4:3)</PresentationFormat>
  <Paragraphs>512</Paragraphs>
  <Slides>28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28</vt:i4>
      </vt:variant>
    </vt:vector>
  </HeadingPairs>
  <TitlesOfParts>
    <vt:vector size="29" baseType="lpstr">
      <vt:lpstr>Astro</vt:lpstr>
      <vt:lpstr>Classi 5°</vt:lpstr>
      <vt:lpstr>Diapositiva 2</vt:lpstr>
      <vt:lpstr>Diapositiva 3</vt:lpstr>
      <vt:lpstr>Diapositiva 4</vt:lpstr>
      <vt:lpstr>Analisi item per item</vt:lpstr>
      <vt:lpstr>Aspetto A2 (Item A1 – A5 – A12)</vt:lpstr>
      <vt:lpstr>Diapositiva 7</vt:lpstr>
      <vt:lpstr>Diapositiva 8</vt:lpstr>
      <vt:lpstr>Diapositiva 9</vt:lpstr>
      <vt:lpstr>ASPETTO 5(item A2 -  A13)</vt:lpstr>
      <vt:lpstr>Diapositiva 11</vt:lpstr>
      <vt:lpstr>Diapositiva 12</vt:lpstr>
      <vt:lpstr>TESTO ESPOSITIVO</vt:lpstr>
      <vt:lpstr>ASPETTO 5 (Item B1 – B9) </vt:lpstr>
      <vt:lpstr>Diapositiva 15</vt:lpstr>
      <vt:lpstr>Diapositiva 16</vt:lpstr>
      <vt:lpstr>ASPETTO 4 (B11)</vt:lpstr>
      <vt:lpstr>Diapositiva 18</vt:lpstr>
      <vt:lpstr>ASPETTO 6 (B15)</vt:lpstr>
      <vt:lpstr>Diapositiva 20</vt:lpstr>
      <vt:lpstr>ASPETTO 5 Sintassi  (Item C1)</vt:lpstr>
      <vt:lpstr>Diapositiva 22</vt:lpstr>
      <vt:lpstr>ASPETTO TESTUALITA’(Item C2)</vt:lpstr>
      <vt:lpstr>Diapositiva 24</vt:lpstr>
      <vt:lpstr>ASPETTO 2 Morfologia (item  C9)</vt:lpstr>
      <vt:lpstr>Diapositiva 26</vt:lpstr>
      <vt:lpstr>ASPETTO 1  Ortografia  (C10)</vt:lpstr>
      <vt:lpstr>Diapositiva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Tiziana</dc:creator>
  <cp:lastModifiedBy> </cp:lastModifiedBy>
  <cp:revision>50</cp:revision>
  <dcterms:created xsi:type="dcterms:W3CDTF">2016-10-25T14:36:47Z</dcterms:created>
  <dcterms:modified xsi:type="dcterms:W3CDTF">2016-11-27T17:27:55Z</dcterms:modified>
</cp:coreProperties>
</file>