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FF99"/>
    <a:srgbClr val="99CCFF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666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ettangolo arrotondato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DFFC2-79FF-40F7-B570-E4543AB49277}" type="datetimeFigureOut">
              <a:rPr lang="it-IT" smtClean="0"/>
              <a:pPr/>
              <a:t>29/11/2016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A63531C-2824-437B-9502-A72FA37C820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DFFC2-79FF-40F7-B570-E4543AB49277}" type="datetimeFigureOut">
              <a:rPr lang="it-IT" smtClean="0"/>
              <a:pPr/>
              <a:t>29/11/2016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3531C-2824-437B-9502-A72FA37C820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DFFC2-79FF-40F7-B570-E4543AB49277}" type="datetimeFigureOut">
              <a:rPr lang="it-IT" smtClean="0"/>
              <a:pPr/>
              <a:t>29/11/2016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3531C-2824-437B-9502-A72FA37C820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DFFC2-79FF-40F7-B570-E4543AB49277}" type="datetimeFigureOut">
              <a:rPr lang="it-IT" smtClean="0"/>
              <a:pPr/>
              <a:t>29/11/2016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3531C-2824-437B-9502-A72FA37C820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ettangolo arrotondato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DFFC2-79FF-40F7-B570-E4543AB49277}" type="datetimeFigureOut">
              <a:rPr lang="it-IT" smtClean="0"/>
              <a:pPr/>
              <a:t>29/11/2016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7" name="Rettangolo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tangolo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A63531C-2824-437B-9502-A72FA37C820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DFFC2-79FF-40F7-B570-E4543AB49277}" type="datetimeFigureOut">
              <a:rPr lang="it-IT" smtClean="0"/>
              <a:pPr/>
              <a:t>29/11/2016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3531C-2824-437B-9502-A72FA37C820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DFFC2-79FF-40F7-B570-E4543AB49277}" type="datetimeFigureOut">
              <a:rPr lang="it-IT" smtClean="0"/>
              <a:pPr/>
              <a:t>29/11/2016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3531C-2824-437B-9502-A72FA37C820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1" name="Segnaposto contenuto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DFFC2-79FF-40F7-B570-E4543AB49277}" type="datetimeFigureOut">
              <a:rPr lang="it-IT" smtClean="0"/>
              <a:pPr/>
              <a:t>29/11/2016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3531C-2824-437B-9502-A72FA37C820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DFFC2-79FF-40F7-B570-E4543AB49277}" type="datetimeFigureOut">
              <a:rPr lang="it-IT" smtClean="0"/>
              <a:pPr/>
              <a:t>29/11/2016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3531C-2824-437B-9502-A72FA37C820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ettangolo arrotondato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DFFC2-79FF-40F7-B570-E4543AB49277}" type="datetimeFigureOut">
              <a:rPr lang="it-IT" smtClean="0"/>
              <a:pPr/>
              <a:t>29/11/2016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3531C-2824-437B-9502-A72FA37C820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DFFC2-79FF-40F7-B570-E4543AB49277}" type="datetimeFigureOut">
              <a:rPr lang="it-IT" smtClean="0"/>
              <a:pPr/>
              <a:t>29/11/2016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A63531C-2824-437B-9502-A72FA37C820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1" name="Rettangolo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tangolo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ttangolo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ettangolo arrotondato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4CDFFC2-79FF-40F7-B570-E4543AB49277}" type="datetimeFigureOut">
              <a:rPr lang="it-IT" smtClean="0"/>
              <a:pPr/>
              <a:t>29/11/2016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A63531C-2824-437B-9502-A72FA37C8207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Classi II</a:t>
            </a:r>
          </a:p>
          <a:p>
            <a:r>
              <a:rPr lang="it-IT" dirty="0" smtClean="0"/>
              <a:t>SCUOLA PRIMARIA</a:t>
            </a: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Punteggi generali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827586" y="548680"/>
          <a:ext cx="7848873" cy="5904655"/>
        </p:xfrm>
        <a:graphic>
          <a:graphicData uri="http://schemas.openxmlformats.org/drawingml/2006/table">
            <a:tbl>
              <a:tblPr/>
              <a:tblGrid>
                <a:gridCol w="872097"/>
                <a:gridCol w="872097"/>
                <a:gridCol w="872097"/>
                <a:gridCol w="872097"/>
                <a:gridCol w="872097"/>
                <a:gridCol w="872097"/>
                <a:gridCol w="872097"/>
                <a:gridCol w="872097"/>
                <a:gridCol w="872097"/>
              </a:tblGrid>
              <a:tr h="250344">
                <a:tc gridSpan="9">
                  <a:txBody>
                    <a:bodyPr/>
                    <a:lstStyle/>
                    <a:p>
                      <a:pPr algn="ctr"/>
                      <a: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  <a:t>Istituzione scolastica nel suo complesso</a:t>
                      </a:r>
                      <a:endParaRPr lang="it-IT" sz="900" b="0" i="0" dirty="0">
                        <a:solidFill>
                          <a:srgbClr val="3B576D"/>
                        </a:solidFill>
                        <a:latin typeface="normal Verdana"/>
                      </a:endParaRPr>
                    </a:p>
                  </a:txBody>
                  <a:tcPr marL="14854" marR="14854" marT="14854" marB="148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736511">
                <a:tc>
                  <a:txBody>
                    <a:bodyPr/>
                    <a:lstStyle/>
                    <a:p>
                      <a:pPr algn="ctr"/>
                      <a: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  <a:t>Classi/Istituto</a:t>
                      </a:r>
                    </a:p>
                  </a:txBody>
                  <a:tcPr marL="14854" marR="14854" marT="14854" marB="1485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  <a:t>Media del punteggio </a:t>
                      </a:r>
                      <a:b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  <a:t>percentuale</a:t>
                      </a:r>
                      <a:b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  <a:t>al netto del </a:t>
                      </a:r>
                      <a:r>
                        <a:rPr lang="it-IT" sz="900" b="1" i="1" dirty="0">
                          <a:solidFill>
                            <a:srgbClr val="3B576D"/>
                          </a:solidFill>
                          <a:latin typeface="normal Verdana"/>
                        </a:rPr>
                        <a:t>cheating</a:t>
                      </a:r>
                      <a:r>
                        <a:rPr lang="it-IT" sz="900" b="1" i="0" baseline="30000" dirty="0">
                          <a:solidFill>
                            <a:srgbClr val="3B576D"/>
                          </a:solidFill>
                          <a:latin typeface="normal Verdana"/>
                        </a:rPr>
                        <a:t>1a</a:t>
                      </a:r>
                      <a: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  <a:t/>
                      </a:r>
                      <a:b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endParaRPr lang="it-IT" sz="900" b="1" i="0" dirty="0">
                        <a:solidFill>
                          <a:srgbClr val="3B576D"/>
                        </a:solidFill>
                        <a:latin typeface="normal Verdana"/>
                      </a:endParaRPr>
                    </a:p>
                  </a:txBody>
                  <a:tcPr marL="14854" marR="14854" marT="14854" marB="1485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  <a:t>Percentuale di</a:t>
                      </a:r>
                      <a:b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  <a:t>partecipazione alla</a:t>
                      </a:r>
                      <a:b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  <a:t>prova di Italiano</a:t>
                      </a:r>
                      <a:r>
                        <a:rPr lang="it-IT" sz="900" b="1" i="0" baseline="30000" dirty="0">
                          <a:solidFill>
                            <a:srgbClr val="3B576D"/>
                          </a:solidFill>
                          <a:latin typeface="normal Verdana"/>
                        </a:rPr>
                        <a:t>1b</a:t>
                      </a:r>
                      <a: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  <a:t/>
                      </a:r>
                      <a:b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endParaRPr lang="it-IT" sz="900" b="1" i="0" dirty="0">
                        <a:solidFill>
                          <a:srgbClr val="3B576D"/>
                        </a:solidFill>
                        <a:latin typeface="normal Verdana"/>
                      </a:endParaRPr>
                    </a:p>
                  </a:txBody>
                  <a:tcPr marL="14854" marR="14854" marT="14854" marB="1485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  <a:t>Esiti degli studenti</a:t>
                      </a:r>
                      <a:b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  <a:t>al netto del </a:t>
                      </a:r>
                      <a:r>
                        <a:rPr lang="it-IT" sz="900" b="1" i="1" dirty="0" err="1">
                          <a:solidFill>
                            <a:srgbClr val="3B576D"/>
                          </a:solidFill>
                          <a:latin typeface="normal Verdana"/>
                        </a:rPr>
                        <a:t>cheating</a:t>
                      </a:r>
                      <a: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  <a:t/>
                      </a:r>
                      <a:b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  <a:t>nella stessa scala del </a:t>
                      </a:r>
                      <a:b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  <a:t>rapporto nazionale </a:t>
                      </a:r>
                      <a:r>
                        <a:rPr lang="it-IT" sz="900" b="1" i="0" baseline="30000" dirty="0">
                          <a:solidFill>
                            <a:srgbClr val="3B576D"/>
                          </a:solidFill>
                          <a:latin typeface="normal Verdana"/>
                        </a:rPr>
                        <a:t>1d</a:t>
                      </a:r>
                      <a:endParaRPr lang="it-IT" sz="900" b="1" i="0" dirty="0">
                        <a:solidFill>
                          <a:srgbClr val="3B576D"/>
                        </a:solidFill>
                        <a:latin typeface="normal Verdana"/>
                      </a:endParaRPr>
                    </a:p>
                  </a:txBody>
                  <a:tcPr marL="14854" marR="14854" marT="14854" marB="1485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  <a:t>Punteggio</a:t>
                      </a:r>
                      <a:b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  <a:t>Veneto</a:t>
                      </a:r>
                      <a:b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  <a:t>(48,2) </a:t>
                      </a:r>
                      <a:r>
                        <a:rPr lang="it-IT" sz="900" b="1" i="0" baseline="30000" dirty="0">
                          <a:solidFill>
                            <a:srgbClr val="3B576D"/>
                          </a:solidFill>
                          <a:latin typeface="normal Verdana"/>
                        </a:rPr>
                        <a:t>5</a:t>
                      </a:r>
                      <a:endParaRPr lang="it-IT" sz="900" b="1" i="0" dirty="0">
                        <a:solidFill>
                          <a:srgbClr val="3B576D"/>
                        </a:solidFill>
                        <a:latin typeface="normal Verdana"/>
                      </a:endParaRPr>
                    </a:p>
                  </a:txBody>
                  <a:tcPr marL="14854" marR="14854" marT="14854" marB="1485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  <a:t>Punteggio</a:t>
                      </a:r>
                      <a:b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  <a:t>Nord est</a:t>
                      </a:r>
                      <a:b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  <a:t>(48,7) </a:t>
                      </a:r>
                      <a:r>
                        <a:rPr lang="it-IT" sz="900" b="1" i="0" baseline="30000" dirty="0">
                          <a:solidFill>
                            <a:srgbClr val="3B576D"/>
                          </a:solidFill>
                          <a:latin typeface="normal Verdana"/>
                        </a:rPr>
                        <a:t>5</a:t>
                      </a:r>
                      <a:endParaRPr lang="it-IT" sz="900" b="1" i="0" dirty="0">
                        <a:solidFill>
                          <a:srgbClr val="3B576D"/>
                        </a:solidFill>
                        <a:latin typeface="normal Verdana"/>
                      </a:endParaRPr>
                    </a:p>
                  </a:txBody>
                  <a:tcPr marL="14854" marR="14854" marT="14854" marB="1485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  <a:t>Punteggio</a:t>
                      </a:r>
                      <a:b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  <a:t>Italia</a:t>
                      </a:r>
                      <a:b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  <a:t>(48,2) </a:t>
                      </a:r>
                      <a:r>
                        <a:rPr lang="it-IT" sz="900" b="1" i="0" baseline="30000" dirty="0">
                          <a:solidFill>
                            <a:srgbClr val="3B576D"/>
                          </a:solidFill>
                          <a:latin typeface="normal Verdana"/>
                        </a:rPr>
                        <a:t>5</a:t>
                      </a:r>
                      <a:endParaRPr lang="it-IT" sz="900" b="1" i="0" dirty="0">
                        <a:solidFill>
                          <a:srgbClr val="3B576D"/>
                        </a:solidFill>
                        <a:latin typeface="normal Verdana"/>
                      </a:endParaRPr>
                    </a:p>
                  </a:txBody>
                  <a:tcPr marL="14854" marR="14854" marT="14854" marB="1485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  <a:t>Punteggio percentuale </a:t>
                      </a:r>
                      <a:b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  <a:t>osservato </a:t>
                      </a:r>
                      <a:r>
                        <a:rPr lang="it-IT" sz="900" b="1" i="0" baseline="30000" dirty="0">
                          <a:solidFill>
                            <a:srgbClr val="3B576D"/>
                          </a:solidFill>
                          <a:latin typeface="normal Verdana"/>
                        </a:rPr>
                        <a:t>6</a:t>
                      </a:r>
                      <a:endParaRPr lang="it-IT" sz="900" b="1" i="0" dirty="0">
                        <a:solidFill>
                          <a:srgbClr val="3B576D"/>
                        </a:solidFill>
                        <a:latin typeface="normal Verdana"/>
                      </a:endParaRPr>
                    </a:p>
                  </a:txBody>
                  <a:tcPr marL="14854" marR="14854" marT="14854" marB="1485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b="1" i="1" dirty="0" err="1">
                          <a:solidFill>
                            <a:srgbClr val="3B576D"/>
                          </a:solidFill>
                          <a:latin typeface="normal Verdana"/>
                        </a:rPr>
                        <a:t>cheating</a:t>
                      </a:r>
                      <a: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  <a:t> in</a:t>
                      </a:r>
                      <a:b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9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  <a:t>percentuale </a:t>
                      </a:r>
                      <a:r>
                        <a:rPr lang="it-IT" sz="900" b="1" i="0" baseline="30000" dirty="0">
                          <a:solidFill>
                            <a:srgbClr val="3B576D"/>
                          </a:solidFill>
                          <a:latin typeface="normal Verdana"/>
                        </a:rPr>
                        <a:t>7</a:t>
                      </a:r>
                      <a:endParaRPr lang="it-IT" sz="900" b="1" i="0" dirty="0">
                        <a:solidFill>
                          <a:srgbClr val="3B576D"/>
                        </a:solidFill>
                        <a:latin typeface="normal Verdana"/>
                      </a:endParaRPr>
                    </a:p>
                  </a:txBody>
                  <a:tcPr marL="14854" marR="14854" marT="14854" marB="1485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</a:tr>
              <a:tr h="486300"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latin typeface="normal Verdana"/>
                        </a:rPr>
                        <a:t>406010320201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39,4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100,0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186,1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200" b="0" i="0" dirty="0">
                        <a:latin typeface="normal Verdana"/>
                      </a:endParaRP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200" b="0" i="0" dirty="0">
                        <a:latin typeface="normal Verdana"/>
                      </a:endParaRP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200" b="0" i="0" dirty="0">
                        <a:latin typeface="normal Verdana"/>
                      </a:endParaRP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39,4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0,0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6300"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406010320202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latin typeface="normal Verdana"/>
                        </a:rPr>
                        <a:t>44,7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latin typeface="normal Verdana"/>
                        </a:rPr>
                        <a:t>100,0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latin typeface="normal Verdana"/>
                        </a:rPr>
                        <a:t>194,1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200" b="0" i="0" dirty="0">
                        <a:latin typeface="normal Verdana"/>
                      </a:endParaRP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200" b="0" i="0" dirty="0">
                        <a:latin typeface="normal Verdana"/>
                      </a:endParaRP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200" b="0" i="0" dirty="0">
                        <a:latin typeface="normal Verdana"/>
                      </a:endParaRP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latin typeface="normal Verdana"/>
                        </a:rPr>
                        <a:t>44,7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0,0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6300"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406010320203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46,2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94,4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193,6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200" b="0" i="0">
                        <a:latin typeface="normal Verdana"/>
                      </a:endParaRP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200" b="0" i="0" dirty="0">
                        <a:latin typeface="normal Verdana"/>
                      </a:endParaRP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200" b="0" i="0" dirty="0">
                        <a:latin typeface="normal Verdana"/>
                      </a:endParaRP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latin typeface="normal Verdana"/>
                        </a:rPr>
                        <a:t>46,2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latin typeface="normal Verdana"/>
                        </a:rPr>
                        <a:t>0,0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6300"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406010320204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42,6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90,9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184,7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200" b="0" i="0" dirty="0">
                        <a:latin typeface="normal Verdana"/>
                      </a:endParaRP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200" b="0" i="0" dirty="0">
                        <a:latin typeface="normal Verdana"/>
                      </a:endParaRP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200" b="0" i="0" dirty="0">
                        <a:latin typeface="normal Verdana"/>
                      </a:endParaRP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42,6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latin typeface="normal Verdana"/>
                        </a:rPr>
                        <a:t>0,0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6300"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latin typeface="normal Verdana"/>
                        </a:rPr>
                        <a:t>406010320206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latin typeface="normal Verdana"/>
                        </a:rPr>
                        <a:t>55,7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latin typeface="normal Verdana"/>
                        </a:rPr>
                        <a:t>88,9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latin typeface="normal Verdana"/>
                        </a:rPr>
                        <a:t>211,0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200" b="0" i="0" dirty="0">
                        <a:latin typeface="normal Verdana"/>
                      </a:endParaRP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200" b="0" i="0" dirty="0">
                        <a:latin typeface="normal Verdana"/>
                      </a:endParaRP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200" b="0" i="0" dirty="0">
                        <a:latin typeface="normal Verdana"/>
                      </a:endParaRP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55,7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latin typeface="normal Verdana"/>
                        </a:rPr>
                        <a:t>0,0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6300"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BLIC831003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45,3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94,7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193,2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200" b="0" i="0" dirty="0">
                        <a:latin typeface="normal Verdana"/>
                      </a:endParaRP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200" b="0" i="0" dirty="0">
                        <a:latin typeface="normal Verdana"/>
                      </a:endParaRP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200" b="0" i="0" dirty="0">
                        <a:latin typeface="normal Verdana"/>
                      </a:endParaRP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latin typeface="normal Verdana"/>
                        </a:rPr>
                        <a:t>45,3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latin typeface="normal Verdana"/>
                        </a:rPr>
                        <a:t>0,0</a:t>
                      </a:r>
                    </a:p>
                  </a:txBody>
                  <a:tcPr marL="24756" marR="24756" marT="24756" marB="24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0241" name="AutoShape 1" descr="inf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2" name="AutoShape 2" descr="inf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3" name="AutoShape 3" descr="inf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4" name="AutoShape 4" descr="inf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5" name="AutoShape 5" descr="inf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6" name="AutoShape 6" descr="inf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7" name="AutoShape 7" descr="inf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8" name="AutoShape 8" descr="inf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9" name="AutoShape 9" descr="inf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50" name="AutoShape 10" descr="inf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51" name="AutoShape 11" descr="inf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52" name="AutoShape 12" descr="inf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53" name="AutoShape 13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54" name="AutoShape 14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55" name="AutoShape 15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56" name="AutoShape 16" descr="inf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57" name="AutoShape 17" descr="inf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58" name="AutoShape 18" descr="inf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3" name="Freccia in giù 22"/>
          <p:cNvSpPr/>
          <p:nvPr/>
        </p:nvSpPr>
        <p:spPr>
          <a:xfrm>
            <a:off x="4716016" y="3645024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Freccia in giù 23"/>
          <p:cNvSpPr/>
          <p:nvPr/>
        </p:nvSpPr>
        <p:spPr>
          <a:xfrm>
            <a:off x="5580112" y="3645024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Freccia in giù 24"/>
          <p:cNvSpPr/>
          <p:nvPr/>
        </p:nvSpPr>
        <p:spPr>
          <a:xfrm>
            <a:off x="6516216" y="3645024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Freccia in giù 25"/>
          <p:cNvSpPr/>
          <p:nvPr/>
        </p:nvSpPr>
        <p:spPr>
          <a:xfrm>
            <a:off x="4716016" y="4149080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Freccia in giù 26"/>
          <p:cNvSpPr/>
          <p:nvPr/>
        </p:nvSpPr>
        <p:spPr>
          <a:xfrm>
            <a:off x="4716016" y="4653136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Freccia in giù 27"/>
          <p:cNvSpPr/>
          <p:nvPr/>
        </p:nvSpPr>
        <p:spPr>
          <a:xfrm>
            <a:off x="5580112" y="4653136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Freccia in giù 28"/>
          <p:cNvSpPr/>
          <p:nvPr/>
        </p:nvSpPr>
        <p:spPr>
          <a:xfrm>
            <a:off x="6516216" y="4653136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Freccia in giù 29"/>
          <p:cNvSpPr/>
          <p:nvPr/>
        </p:nvSpPr>
        <p:spPr>
          <a:xfrm>
            <a:off x="5580112" y="4149080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Freccia in giù 30"/>
          <p:cNvSpPr/>
          <p:nvPr/>
        </p:nvSpPr>
        <p:spPr>
          <a:xfrm>
            <a:off x="6516216" y="4149080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Freccia in giù 31"/>
          <p:cNvSpPr/>
          <p:nvPr/>
        </p:nvSpPr>
        <p:spPr>
          <a:xfrm>
            <a:off x="4716016" y="5157192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Freccia in giù 32"/>
          <p:cNvSpPr/>
          <p:nvPr/>
        </p:nvSpPr>
        <p:spPr>
          <a:xfrm>
            <a:off x="5580112" y="5085184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Freccia in giù 33"/>
          <p:cNvSpPr/>
          <p:nvPr/>
        </p:nvSpPr>
        <p:spPr>
          <a:xfrm>
            <a:off x="6516216" y="5085184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Freccia in giù 34"/>
          <p:cNvSpPr/>
          <p:nvPr/>
        </p:nvSpPr>
        <p:spPr>
          <a:xfrm>
            <a:off x="4716016" y="6093296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Freccia in giù 35"/>
          <p:cNvSpPr/>
          <p:nvPr/>
        </p:nvSpPr>
        <p:spPr>
          <a:xfrm>
            <a:off x="5580112" y="6093296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Freccia in giù 36"/>
          <p:cNvSpPr/>
          <p:nvPr/>
        </p:nvSpPr>
        <p:spPr>
          <a:xfrm>
            <a:off x="6516216" y="6093296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Freccia in su 39"/>
          <p:cNvSpPr/>
          <p:nvPr/>
        </p:nvSpPr>
        <p:spPr>
          <a:xfrm>
            <a:off x="4716016" y="5589240"/>
            <a:ext cx="144016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Freccia in su 40"/>
          <p:cNvSpPr/>
          <p:nvPr/>
        </p:nvSpPr>
        <p:spPr>
          <a:xfrm>
            <a:off x="5580112" y="5589240"/>
            <a:ext cx="144016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Freccia in su 41"/>
          <p:cNvSpPr/>
          <p:nvPr/>
        </p:nvSpPr>
        <p:spPr>
          <a:xfrm>
            <a:off x="6516216" y="5589240"/>
            <a:ext cx="144016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467544" y="1772816"/>
          <a:ext cx="8424936" cy="4752528"/>
        </p:xfrm>
        <a:graphic>
          <a:graphicData uri="http://schemas.openxmlformats.org/drawingml/2006/table">
            <a:tbl>
              <a:tblPr/>
              <a:tblGrid>
                <a:gridCol w="1404156"/>
                <a:gridCol w="1404156"/>
                <a:gridCol w="1404156"/>
                <a:gridCol w="1404156"/>
                <a:gridCol w="1404156"/>
                <a:gridCol w="1404156"/>
              </a:tblGrid>
              <a:tr h="1502744">
                <a:tc>
                  <a:txBody>
                    <a:bodyPr/>
                    <a:lstStyle/>
                    <a:p>
                      <a:pPr algn="ctr"/>
                      <a:r>
                        <a:rPr lang="it-IT" sz="14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Istituto/Dettaglio territoriale</a:t>
                      </a:r>
                    </a:p>
                  </a:txBody>
                  <a:tcPr marL="19150" marR="19150" marT="19150" marB="19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Percentuale studenti</a:t>
                      </a:r>
                      <a:br>
                        <a:rPr lang="it-IT" sz="14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14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livello 1</a:t>
                      </a:r>
                    </a:p>
                  </a:txBody>
                  <a:tcPr marL="19150" marR="19150" marT="19150" marB="19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Percentuale studenti</a:t>
                      </a:r>
                      <a:br>
                        <a:rPr lang="it-IT" sz="14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14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livello 2</a:t>
                      </a:r>
                    </a:p>
                  </a:txBody>
                  <a:tcPr marL="19150" marR="19150" marT="19150" marB="19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Percentuale studenti</a:t>
                      </a:r>
                      <a:br>
                        <a:rPr lang="it-IT" sz="14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14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livello 3</a:t>
                      </a:r>
                    </a:p>
                  </a:txBody>
                  <a:tcPr marL="19150" marR="19150" marT="19150" marB="19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Percentuale studenti</a:t>
                      </a:r>
                      <a:br>
                        <a:rPr lang="it-IT" sz="14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14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livello 4</a:t>
                      </a:r>
                    </a:p>
                  </a:txBody>
                  <a:tcPr marL="19150" marR="19150" marT="19150" marB="19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i="0">
                          <a:solidFill>
                            <a:srgbClr val="3B576D"/>
                          </a:solidFill>
                          <a:latin typeface="normal Verdana"/>
                        </a:rPr>
                        <a:t>Percentuale studenti</a:t>
                      </a:r>
                      <a:br>
                        <a:rPr lang="it-IT" sz="1400" b="0" i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1400" b="0" i="0">
                          <a:solidFill>
                            <a:srgbClr val="3B576D"/>
                          </a:solidFill>
                          <a:latin typeface="normal Verdana"/>
                        </a:rPr>
                        <a:t>livello 5</a:t>
                      </a:r>
                    </a:p>
                  </a:txBody>
                  <a:tcPr marL="19150" marR="19150" marT="19150" marB="19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</a:tr>
              <a:tr h="812446">
                <a:tc>
                  <a:txBody>
                    <a:bodyPr/>
                    <a:lstStyle/>
                    <a:p>
                      <a:pPr algn="ctr"/>
                      <a:r>
                        <a:rPr lang="it-IT" sz="1400" b="1" i="0" dirty="0">
                          <a:latin typeface="normal Verdana"/>
                        </a:rPr>
                        <a:t>BLIC831003</a:t>
                      </a: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i="0" dirty="0">
                          <a:latin typeface="normal Verdana"/>
                        </a:rPr>
                        <a:t>46,7%</a:t>
                      </a: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i="0" dirty="0">
                          <a:latin typeface="normal Verdana"/>
                        </a:rPr>
                        <a:t>7,8%</a:t>
                      </a: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i="0" dirty="0">
                          <a:latin typeface="normal Verdana"/>
                        </a:rPr>
                        <a:t>8,9%</a:t>
                      </a: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i="0" dirty="0">
                          <a:latin typeface="normal Verdana"/>
                        </a:rPr>
                        <a:t>3,3%</a:t>
                      </a: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i="0">
                          <a:latin typeface="normal Verdana"/>
                        </a:rPr>
                        <a:t>33,3%</a:t>
                      </a: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446">
                <a:tc>
                  <a:txBody>
                    <a:bodyPr/>
                    <a:lstStyle/>
                    <a:p>
                      <a:pPr algn="ctr"/>
                      <a:r>
                        <a:rPr lang="it-IT" sz="1400" b="1" i="0">
                          <a:latin typeface="normal Verdana"/>
                        </a:rPr>
                        <a:t>Veneto</a:t>
                      </a: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i="0">
                          <a:latin typeface="normal Verdana"/>
                        </a:rPr>
                        <a:t>35,6%</a:t>
                      </a: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i="0">
                          <a:latin typeface="normal Verdana"/>
                        </a:rPr>
                        <a:t>14,7%</a:t>
                      </a: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i="0" dirty="0">
                          <a:latin typeface="normal Verdana"/>
                        </a:rPr>
                        <a:t>9,7%</a:t>
                      </a: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i="0" dirty="0">
                          <a:latin typeface="normal Verdana"/>
                        </a:rPr>
                        <a:t>5,6%</a:t>
                      </a: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i="0" dirty="0">
                          <a:latin typeface="normal Verdana"/>
                        </a:rPr>
                        <a:t>34,5%</a:t>
                      </a: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446">
                <a:tc>
                  <a:txBody>
                    <a:bodyPr/>
                    <a:lstStyle/>
                    <a:p>
                      <a:pPr algn="ctr"/>
                      <a:r>
                        <a:rPr lang="it-IT" sz="1400" b="1" i="0">
                          <a:latin typeface="normal Verdana"/>
                        </a:rPr>
                        <a:t>Nord est</a:t>
                      </a: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i="0">
                          <a:latin typeface="normal Verdana"/>
                        </a:rPr>
                        <a:t>35,5%</a:t>
                      </a: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i="0">
                          <a:latin typeface="normal Verdana"/>
                        </a:rPr>
                        <a:t>13,1%</a:t>
                      </a: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i="0">
                          <a:latin typeface="normal Verdana"/>
                        </a:rPr>
                        <a:t>10,5%</a:t>
                      </a: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i="0" dirty="0">
                          <a:latin typeface="normal Verdana"/>
                        </a:rPr>
                        <a:t>5,4%</a:t>
                      </a: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i="0" dirty="0">
                          <a:latin typeface="normal Verdana"/>
                        </a:rPr>
                        <a:t>35,6%</a:t>
                      </a: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446">
                <a:tc>
                  <a:txBody>
                    <a:bodyPr/>
                    <a:lstStyle/>
                    <a:p>
                      <a:pPr algn="ctr"/>
                      <a:r>
                        <a:rPr lang="it-IT" sz="1400" b="1" i="0">
                          <a:latin typeface="normal Verdana"/>
                        </a:rPr>
                        <a:t>Italia</a:t>
                      </a: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i="0">
                          <a:latin typeface="normal Verdana"/>
                        </a:rPr>
                        <a:t>35,2%</a:t>
                      </a: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i="0">
                          <a:latin typeface="normal Verdana"/>
                        </a:rPr>
                        <a:t>13,3%</a:t>
                      </a: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i="0">
                          <a:latin typeface="normal Verdana"/>
                        </a:rPr>
                        <a:t>11,9%</a:t>
                      </a: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i="0" dirty="0">
                          <a:latin typeface="normal Verdana"/>
                        </a:rPr>
                        <a:t>6,1%</a:t>
                      </a: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i="0" dirty="0">
                          <a:latin typeface="normal Verdana"/>
                        </a:rPr>
                        <a:t>33,5%</a:t>
                      </a: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sz="3200" b="1" dirty="0" smtClean="0">
                <a:solidFill>
                  <a:schemeClr val="tx1"/>
                </a:solidFill>
              </a:rPr>
              <a:t>Distribuzione degli studenti per livelli di apprendimento italiano</a:t>
            </a:r>
            <a:endParaRPr lang="it-IT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ella 12"/>
          <p:cNvGraphicFramePr>
            <a:graphicFrameLocks noGrp="1"/>
          </p:cNvGraphicFramePr>
          <p:nvPr/>
        </p:nvGraphicFramePr>
        <p:xfrm>
          <a:off x="539550" y="1844823"/>
          <a:ext cx="8208915" cy="4536504"/>
        </p:xfrm>
        <a:graphic>
          <a:graphicData uri="http://schemas.openxmlformats.org/drawingml/2006/table">
            <a:tbl>
              <a:tblPr/>
              <a:tblGrid>
                <a:gridCol w="867719"/>
                <a:gridCol w="867719"/>
                <a:gridCol w="867719"/>
                <a:gridCol w="867719"/>
                <a:gridCol w="867719"/>
                <a:gridCol w="867719"/>
                <a:gridCol w="867719"/>
                <a:gridCol w="867719"/>
                <a:gridCol w="907122"/>
                <a:gridCol w="160319"/>
                <a:gridCol w="199722"/>
              </a:tblGrid>
              <a:tr h="229696">
                <a:tc gridSpan="11">
                  <a:txBody>
                    <a:bodyPr/>
                    <a:lstStyle/>
                    <a:p>
                      <a:pPr algn="ctr"/>
                      <a:r>
                        <a:rPr lang="it-IT" sz="1200" b="1" i="0" dirty="0">
                          <a:solidFill>
                            <a:srgbClr val="3B576D"/>
                          </a:solidFill>
                          <a:latin typeface="normal Verdana"/>
                        </a:rPr>
                        <a:t>Istituzione scolastica nel suo complesso</a:t>
                      </a:r>
                      <a:endParaRPr lang="it-IT" sz="1200" b="0" i="0" dirty="0">
                        <a:solidFill>
                          <a:srgbClr val="3B576D"/>
                        </a:solidFill>
                        <a:latin typeface="normal Verdana"/>
                      </a:endParaRPr>
                    </a:p>
                  </a:txBody>
                  <a:tcPr marL="18563" marR="18563" marT="18563" marB="1856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520920"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Anno scolastico</a:t>
                      </a:r>
                    </a:p>
                  </a:txBody>
                  <a:tcPr marL="18563" marR="18563" marT="18563" marB="1856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Classi/Istituto</a:t>
                      </a:r>
                    </a:p>
                  </a:txBody>
                  <a:tcPr marL="18563" marR="18563" marT="18563" marB="1856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Media del punteggio </a:t>
                      </a:r>
                      <a:b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percentuale</a:t>
                      </a:r>
                      <a:b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al netto del </a:t>
                      </a:r>
                      <a:r>
                        <a:rPr lang="it-IT" sz="1200" b="0" i="1" dirty="0">
                          <a:solidFill>
                            <a:srgbClr val="3B576D"/>
                          </a:solidFill>
                          <a:latin typeface="normal Verdana"/>
                        </a:rPr>
                        <a:t>cheating</a:t>
                      </a:r>
                      <a:r>
                        <a:rPr lang="it-IT" sz="1200" b="0" i="0" baseline="30000" dirty="0">
                          <a:solidFill>
                            <a:srgbClr val="3B576D"/>
                          </a:solidFill>
                          <a:latin typeface="normal Verdana"/>
                        </a:rPr>
                        <a:t>1a</a:t>
                      </a:r>
                      <a: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/>
                      </a:r>
                      <a:b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endParaRPr lang="it-IT" sz="1200" b="0" i="0" dirty="0">
                        <a:solidFill>
                          <a:srgbClr val="3B576D"/>
                        </a:solidFill>
                        <a:latin typeface="normal Verdana"/>
                      </a:endParaRPr>
                    </a:p>
                  </a:txBody>
                  <a:tcPr marL="18563" marR="18563" marT="18563" marB="1856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Esiti degli studenti</a:t>
                      </a:r>
                      <a:b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al netto del </a:t>
                      </a:r>
                      <a:r>
                        <a:rPr lang="it-IT" sz="1200" b="0" i="1" dirty="0" err="1">
                          <a:solidFill>
                            <a:srgbClr val="3B576D"/>
                          </a:solidFill>
                          <a:latin typeface="normal Verdana"/>
                        </a:rPr>
                        <a:t>cheating</a:t>
                      </a:r>
                      <a: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/>
                      </a:r>
                      <a:b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nella stessa scala del </a:t>
                      </a:r>
                      <a:b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rapporto nazionale </a:t>
                      </a:r>
                      <a:r>
                        <a:rPr lang="it-IT" sz="1200" b="0" i="0" baseline="30000" dirty="0">
                          <a:solidFill>
                            <a:srgbClr val="3B576D"/>
                          </a:solidFill>
                          <a:latin typeface="normal Verdana"/>
                        </a:rPr>
                        <a:t>1d</a:t>
                      </a:r>
                      <a:endParaRPr lang="it-IT" sz="1200" b="0" i="0" dirty="0">
                        <a:solidFill>
                          <a:srgbClr val="3B576D"/>
                        </a:solidFill>
                        <a:latin typeface="normal Verdana"/>
                      </a:endParaRPr>
                    </a:p>
                  </a:txBody>
                  <a:tcPr marL="18563" marR="18563" marT="18563" marB="1856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Punteggio</a:t>
                      </a:r>
                      <a:b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Veneto </a:t>
                      </a:r>
                      <a:r>
                        <a:rPr lang="it-IT" sz="1200" b="0" i="0" baseline="30000" dirty="0">
                          <a:solidFill>
                            <a:srgbClr val="3B576D"/>
                          </a:solidFill>
                          <a:latin typeface="normal Verdana"/>
                        </a:rPr>
                        <a:t>5</a:t>
                      </a:r>
                      <a:endParaRPr lang="it-IT" sz="1200" b="0" i="0" dirty="0">
                        <a:solidFill>
                          <a:srgbClr val="3B576D"/>
                        </a:solidFill>
                        <a:latin typeface="normal Verdana"/>
                      </a:endParaRPr>
                    </a:p>
                  </a:txBody>
                  <a:tcPr marL="18563" marR="18563" marT="18563" marB="1856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Punteggio</a:t>
                      </a:r>
                      <a:b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Nord est </a:t>
                      </a:r>
                      <a:r>
                        <a:rPr lang="it-IT" sz="1200" b="0" i="0" baseline="30000" dirty="0">
                          <a:solidFill>
                            <a:srgbClr val="3B576D"/>
                          </a:solidFill>
                          <a:latin typeface="normal Verdana"/>
                        </a:rPr>
                        <a:t>5</a:t>
                      </a:r>
                      <a:endParaRPr lang="it-IT" sz="1200" b="0" i="0" dirty="0">
                        <a:solidFill>
                          <a:srgbClr val="3B576D"/>
                        </a:solidFill>
                        <a:latin typeface="normal Verdana"/>
                      </a:endParaRPr>
                    </a:p>
                  </a:txBody>
                  <a:tcPr marL="18563" marR="18563" marT="18563" marB="1856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Punteggio</a:t>
                      </a:r>
                      <a:b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Italia </a:t>
                      </a:r>
                      <a:r>
                        <a:rPr lang="it-IT" sz="1200" b="0" i="0" baseline="30000" dirty="0">
                          <a:solidFill>
                            <a:srgbClr val="3B576D"/>
                          </a:solidFill>
                          <a:latin typeface="normal Verdana"/>
                        </a:rPr>
                        <a:t>5</a:t>
                      </a:r>
                      <a:endParaRPr lang="it-IT" sz="1200" b="0" i="0" dirty="0">
                        <a:solidFill>
                          <a:srgbClr val="3B576D"/>
                        </a:solidFill>
                        <a:latin typeface="normal Verdana"/>
                      </a:endParaRPr>
                    </a:p>
                  </a:txBody>
                  <a:tcPr marL="18563" marR="18563" marT="18563" marB="1856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Punteggio percentuale </a:t>
                      </a:r>
                      <a:b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osservato </a:t>
                      </a:r>
                      <a:r>
                        <a:rPr lang="it-IT" sz="1200" b="0" i="0" baseline="30000" dirty="0">
                          <a:solidFill>
                            <a:srgbClr val="3B576D"/>
                          </a:solidFill>
                          <a:latin typeface="normal Verdana"/>
                        </a:rPr>
                        <a:t>6</a:t>
                      </a:r>
                      <a:endParaRPr lang="it-IT" sz="1200" b="0" i="0" dirty="0">
                        <a:solidFill>
                          <a:srgbClr val="3B576D"/>
                        </a:solidFill>
                        <a:latin typeface="normal Verdana"/>
                      </a:endParaRPr>
                    </a:p>
                  </a:txBody>
                  <a:tcPr marL="18563" marR="18563" marT="18563" marB="1856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1" dirty="0" err="1">
                          <a:solidFill>
                            <a:srgbClr val="3B576D"/>
                          </a:solidFill>
                          <a:latin typeface="normal Verdana"/>
                        </a:rPr>
                        <a:t>cheating</a:t>
                      </a:r>
                      <a: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 in</a:t>
                      </a:r>
                      <a:b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percentuale </a:t>
                      </a:r>
                      <a:r>
                        <a:rPr lang="it-IT" sz="1200" b="0" i="0" baseline="30000" dirty="0">
                          <a:solidFill>
                            <a:srgbClr val="3B576D"/>
                          </a:solidFill>
                          <a:latin typeface="normal Verdana"/>
                        </a:rPr>
                        <a:t>7</a:t>
                      </a:r>
                      <a:endParaRPr lang="it-IT" sz="1200" b="0" i="0" dirty="0">
                        <a:solidFill>
                          <a:srgbClr val="3B576D"/>
                        </a:solidFill>
                        <a:latin typeface="normal Verdana"/>
                      </a:endParaRPr>
                    </a:p>
                  </a:txBody>
                  <a:tcPr marL="18563" marR="18563" marT="18563" marB="1856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200"/>
                    </a:p>
                  </a:txBody>
                  <a:tcPr marL="59401" marR="59401" marT="29700" marB="29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 marL="59401" marR="59401" marT="29700" marB="29700">
                    <a:lnT>
                      <a:noFill/>
                    </a:lnT>
                  </a:tcPr>
                </a:tc>
              </a:tr>
              <a:tr h="510117">
                <a:tc>
                  <a:txBody>
                    <a:bodyPr/>
                    <a:lstStyle/>
                    <a:p>
                      <a:pPr algn="ctr"/>
                      <a:r>
                        <a:rPr lang="it-IT" sz="1400" b="0" i="0" dirty="0">
                          <a:latin typeface="normal Verdana"/>
                        </a:rPr>
                        <a:t>2013-14</a:t>
                      </a:r>
                    </a:p>
                  </a:txBody>
                  <a:tcPr marL="30938" marR="30938" marT="30938" marB="30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i="0" dirty="0">
                          <a:latin typeface="normal Verdana"/>
                        </a:rPr>
                        <a:t>BLIC831003</a:t>
                      </a:r>
                    </a:p>
                  </a:txBody>
                  <a:tcPr marL="30938" marR="30938" marT="30938" marB="30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i="0">
                          <a:latin typeface="normal Verdana"/>
                        </a:rPr>
                        <a:t>62,2</a:t>
                      </a:r>
                    </a:p>
                  </a:txBody>
                  <a:tcPr marL="30938" marR="30938" marT="30938" marB="30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i="0">
                          <a:latin typeface="normal Verdana"/>
                        </a:rPr>
                        <a:t>201,6</a:t>
                      </a:r>
                    </a:p>
                  </a:txBody>
                  <a:tcPr marL="30938" marR="30938" marT="30938" marB="30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400" b="0" i="0">
                        <a:latin typeface="normal Verdana"/>
                      </a:endParaRPr>
                    </a:p>
                  </a:txBody>
                  <a:tcPr marL="30938" marR="30938" marT="30938" marB="30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400" b="0" i="0">
                        <a:latin typeface="normal Verdana"/>
                      </a:endParaRPr>
                    </a:p>
                  </a:txBody>
                  <a:tcPr marL="30938" marR="30938" marT="30938" marB="30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400" b="0" i="0">
                        <a:latin typeface="normal Verdana"/>
                      </a:endParaRPr>
                    </a:p>
                  </a:txBody>
                  <a:tcPr marL="30938" marR="30938" marT="30938" marB="30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i="0">
                          <a:latin typeface="normal Verdana"/>
                        </a:rPr>
                        <a:t>62,4</a:t>
                      </a:r>
                    </a:p>
                  </a:txBody>
                  <a:tcPr marL="30938" marR="30938" marT="30938" marB="30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i="0" dirty="0">
                          <a:latin typeface="normal Verdana"/>
                        </a:rPr>
                        <a:t>0,3</a:t>
                      </a:r>
                    </a:p>
                  </a:txBody>
                  <a:tcPr marL="30938" marR="30938" marT="30938" marB="30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200"/>
                    </a:p>
                  </a:txBody>
                  <a:tcPr marL="59401" marR="59401" marT="29700" marB="29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it-IT" sz="1200"/>
                    </a:p>
                  </a:txBody>
                  <a:tcPr marL="59401" marR="59401" marT="29700" marB="29700"/>
                </a:tc>
              </a:tr>
              <a:tr h="510117">
                <a:tc>
                  <a:txBody>
                    <a:bodyPr/>
                    <a:lstStyle/>
                    <a:p>
                      <a:pPr algn="ctr"/>
                      <a:r>
                        <a:rPr lang="it-IT" sz="1400" b="0" i="0">
                          <a:latin typeface="normal Verdana"/>
                        </a:rPr>
                        <a:t>2014-15</a:t>
                      </a:r>
                    </a:p>
                  </a:txBody>
                  <a:tcPr marL="30938" marR="30938" marT="30938" marB="30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i="0">
                          <a:latin typeface="normal Verdana"/>
                        </a:rPr>
                        <a:t>BLIC831003</a:t>
                      </a:r>
                    </a:p>
                  </a:txBody>
                  <a:tcPr marL="30938" marR="30938" marT="30938" marB="30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i="0" dirty="0">
                          <a:latin typeface="normal Verdana"/>
                        </a:rPr>
                        <a:t>60,6</a:t>
                      </a:r>
                    </a:p>
                  </a:txBody>
                  <a:tcPr marL="30938" marR="30938" marT="30938" marB="30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i="0" dirty="0">
                          <a:latin typeface="normal Verdana"/>
                        </a:rPr>
                        <a:t>208,2</a:t>
                      </a:r>
                    </a:p>
                  </a:txBody>
                  <a:tcPr marL="30938" marR="30938" marT="30938" marB="30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400" b="0" i="0" dirty="0">
                        <a:latin typeface="normal Verdana"/>
                      </a:endParaRPr>
                    </a:p>
                  </a:txBody>
                  <a:tcPr marL="30938" marR="30938" marT="30938" marB="30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400" b="0" i="0" dirty="0">
                        <a:latin typeface="normal Verdana"/>
                      </a:endParaRPr>
                    </a:p>
                  </a:txBody>
                  <a:tcPr marL="30938" marR="30938" marT="30938" marB="30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400" b="0" i="0" dirty="0">
                        <a:latin typeface="normal Verdana"/>
                      </a:endParaRPr>
                    </a:p>
                  </a:txBody>
                  <a:tcPr marL="30938" marR="30938" marT="30938" marB="30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i="0" dirty="0">
                          <a:latin typeface="normal Verdana"/>
                        </a:rPr>
                        <a:t>61,0</a:t>
                      </a:r>
                    </a:p>
                  </a:txBody>
                  <a:tcPr marL="30938" marR="30938" marT="30938" marB="30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i="0" dirty="0">
                          <a:latin typeface="normal Verdana"/>
                        </a:rPr>
                        <a:t>1,0</a:t>
                      </a:r>
                    </a:p>
                  </a:txBody>
                  <a:tcPr marL="30938" marR="30938" marT="30938" marB="30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200"/>
                    </a:p>
                  </a:txBody>
                  <a:tcPr marL="59401" marR="59401" marT="29700" marB="29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it-IT" sz="1200"/>
                    </a:p>
                  </a:txBody>
                  <a:tcPr marL="59401" marR="59401" marT="29700" marB="29700"/>
                </a:tc>
              </a:tr>
              <a:tr h="510117">
                <a:tc>
                  <a:txBody>
                    <a:bodyPr/>
                    <a:lstStyle/>
                    <a:p>
                      <a:pPr algn="ctr"/>
                      <a:r>
                        <a:rPr lang="it-IT" sz="1400" b="0" i="0">
                          <a:latin typeface="normal Verdana"/>
                        </a:rPr>
                        <a:t>2015-16</a:t>
                      </a:r>
                    </a:p>
                  </a:txBody>
                  <a:tcPr marL="30938" marR="30938" marT="30938" marB="30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i="0">
                          <a:latin typeface="normal Verdana"/>
                        </a:rPr>
                        <a:t>BLIC831003</a:t>
                      </a:r>
                    </a:p>
                  </a:txBody>
                  <a:tcPr marL="30938" marR="30938" marT="30938" marB="30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i="0">
                          <a:latin typeface="normal Verdana"/>
                        </a:rPr>
                        <a:t>45,3</a:t>
                      </a:r>
                    </a:p>
                  </a:txBody>
                  <a:tcPr marL="30938" marR="30938" marT="30938" marB="30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i="0">
                          <a:latin typeface="normal Verdana"/>
                        </a:rPr>
                        <a:t>193,2</a:t>
                      </a:r>
                    </a:p>
                  </a:txBody>
                  <a:tcPr marL="30938" marR="30938" marT="30938" marB="30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400" b="0" i="0" dirty="0">
                        <a:latin typeface="normal Verdana"/>
                      </a:endParaRPr>
                    </a:p>
                  </a:txBody>
                  <a:tcPr marL="30938" marR="30938" marT="30938" marB="30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400" b="0" i="0" dirty="0">
                        <a:latin typeface="normal Verdana"/>
                      </a:endParaRPr>
                    </a:p>
                  </a:txBody>
                  <a:tcPr marL="30938" marR="30938" marT="30938" marB="30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400" b="0" i="0" dirty="0">
                        <a:latin typeface="normal Verdana"/>
                      </a:endParaRPr>
                    </a:p>
                  </a:txBody>
                  <a:tcPr marL="30938" marR="30938" marT="30938" marB="30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i="0">
                          <a:latin typeface="normal Verdana"/>
                        </a:rPr>
                        <a:t>45,3</a:t>
                      </a:r>
                    </a:p>
                  </a:txBody>
                  <a:tcPr marL="30938" marR="30938" marT="30938" marB="30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i="0" dirty="0">
                          <a:latin typeface="normal Verdana"/>
                        </a:rPr>
                        <a:t>0,0</a:t>
                      </a:r>
                    </a:p>
                  </a:txBody>
                  <a:tcPr marL="30938" marR="30938" marT="30938" marB="30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200"/>
                    </a:p>
                  </a:txBody>
                  <a:tcPr marL="59401" marR="59401" marT="29700" marB="29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 marL="59401" marR="59401" marT="29700" marB="29700"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537">
                <a:tc gridSpan="11">
                  <a:txBody>
                    <a:bodyPr/>
                    <a:lstStyle/>
                    <a:p>
                      <a:pPr algn="r"/>
                      <a:endParaRPr lang="it-IT" sz="1200" b="0" i="0" dirty="0">
                        <a:latin typeface="normal Verdana"/>
                      </a:endParaRPr>
                    </a:p>
                  </a:txBody>
                  <a:tcPr marL="30938" marR="30938" marT="30938" marB="30938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8683" name="AutoShape 11" descr="pari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8684" name="AutoShape 12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8685" name="AutoShape 13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8686" name="AutoShape 14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8687" name="AutoShape 15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8688" name="AutoShape 16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8689" name="AutoShape 17" descr="inf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8690" name="AutoShape 18" descr="inf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8691" name="AutoShape 19" descr="inf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8692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itolo 23"/>
          <p:cNvSpPr>
            <a:spLocks noGrp="1"/>
          </p:cNvSpPr>
          <p:nvPr>
            <p:ph type="title"/>
          </p:nvPr>
        </p:nvSpPr>
        <p:spPr>
          <a:xfrm>
            <a:off x="914400" y="548680"/>
            <a:ext cx="7772400" cy="1008112"/>
          </a:xfrm>
          <a:solidFill>
            <a:schemeClr val="accent1"/>
          </a:solidFill>
          <a:ln>
            <a:solidFill>
              <a:srgbClr val="0070C0"/>
            </a:solidFill>
          </a:ln>
        </p:spPr>
        <p:txBody>
          <a:bodyPr>
            <a:normAutofit fontScale="90000"/>
          </a:bodyPr>
          <a:lstStyle/>
          <a:p>
            <a:r>
              <a:rPr lang="it-IT" b="1" dirty="0" smtClean="0">
                <a:solidFill>
                  <a:schemeClr val="tx1"/>
                </a:solidFill>
              </a:rPr>
              <a:t>Andamento negli ultimi anni scolastici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26" name="Freccia in su 25"/>
          <p:cNvSpPr/>
          <p:nvPr/>
        </p:nvSpPr>
        <p:spPr>
          <a:xfrm>
            <a:off x="5220072" y="4725144"/>
            <a:ext cx="144016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Freccia in su 26"/>
          <p:cNvSpPr/>
          <p:nvPr/>
        </p:nvSpPr>
        <p:spPr>
          <a:xfrm>
            <a:off x="6084168" y="4725144"/>
            <a:ext cx="144016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Freccia in su 27"/>
          <p:cNvSpPr/>
          <p:nvPr/>
        </p:nvSpPr>
        <p:spPr>
          <a:xfrm>
            <a:off x="4355976" y="5229200"/>
            <a:ext cx="144016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Freccia in su 28"/>
          <p:cNvSpPr/>
          <p:nvPr/>
        </p:nvSpPr>
        <p:spPr>
          <a:xfrm>
            <a:off x="5220072" y="5229200"/>
            <a:ext cx="144016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Freccia in su 29"/>
          <p:cNvSpPr/>
          <p:nvPr/>
        </p:nvSpPr>
        <p:spPr>
          <a:xfrm>
            <a:off x="6084168" y="5229200"/>
            <a:ext cx="144016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Freccia in giù 31"/>
          <p:cNvSpPr/>
          <p:nvPr/>
        </p:nvSpPr>
        <p:spPr>
          <a:xfrm>
            <a:off x="5220072" y="5733256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Freccia in giù 32"/>
          <p:cNvSpPr/>
          <p:nvPr/>
        </p:nvSpPr>
        <p:spPr>
          <a:xfrm>
            <a:off x="6084168" y="5733256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Freccia in giù 33"/>
          <p:cNvSpPr/>
          <p:nvPr/>
        </p:nvSpPr>
        <p:spPr>
          <a:xfrm>
            <a:off x="4355976" y="5733256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Freccia bidirezionale orizzontale 34"/>
          <p:cNvSpPr/>
          <p:nvPr/>
        </p:nvSpPr>
        <p:spPr>
          <a:xfrm>
            <a:off x="4283968" y="4797152"/>
            <a:ext cx="360040" cy="14401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sz="3200" b="1" dirty="0" smtClean="0">
                <a:solidFill>
                  <a:schemeClr val="tx1"/>
                </a:solidFill>
              </a:rPr>
              <a:t>Incidenza della variabilità TRA le classi e DENTRO le classi</a:t>
            </a:r>
            <a:endParaRPr lang="it-IT" sz="3200" b="1" dirty="0">
              <a:solidFill>
                <a:schemeClr val="tx1"/>
              </a:solidFill>
            </a:endParaRPr>
          </a:p>
        </p:txBody>
      </p:sp>
      <p:pic>
        <p:nvPicPr>
          <p:cNvPr id="29698" name="Picture 2" descr="C:\Users\Tiziana\Downloads\g2_incidenza_variabilita_2016_ita_2_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3579" y="1889983"/>
            <a:ext cx="7748861" cy="368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 smtClean="0"/>
              <a:t>Matematica</a:t>
            </a:r>
            <a:endParaRPr lang="it-IT" b="1" dirty="0"/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1256036"/>
              </p:ext>
            </p:extLst>
          </p:nvPr>
        </p:nvGraphicFramePr>
        <p:xfrm>
          <a:off x="467544" y="1556792"/>
          <a:ext cx="8229600" cy="4902518"/>
        </p:xfrm>
        <a:graphic>
          <a:graphicData uri="http://schemas.openxmlformats.org/drawingml/2006/table">
            <a:tbl>
              <a:tblPr firstRow="1" firstCol="1" bandRow="1"/>
              <a:tblGrid>
                <a:gridCol w="1018456"/>
                <a:gridCol w="810344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</a:tblGrid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  <a:t>Classi/Istituto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  <a:t>Media del punteggio </a:t>
                      </a:r>
                      <a:b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  <a:t>percentuale</a:t>
                      </a:r>
                      <a:b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  <a:t>al netto del cheating</a:t>
                      </a:r>
                      <a:r>
                        <a:rPr lang="it-IT" sz="1100" baseline="30000" dirty="0">
                          <a:solidFill>
                            <a:schemeClr val="tx1"/>
                          </a:solidFill>
                          <a:effectLst/>
                        </a:rPr>
                        <a:t>1a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  <a:t>Percentuale di</a:t>
                      </a:r>
                      <a:b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  <a:t>partecipazione alla</a:t>
                      </a:r>
                      <a:b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  <a:t>prova di Matematica</a:t>
                      </a:r>
                      <a:r>
                        <a:rPr lang="it-IT" sz="1100" baseline="30000" dirty="0">
                          <a:solidFill>
                            <a:schemeClr val="tx1"/>
                          </a:solidFill>
                          <a:effectLst/>
                        </a:rPr>
                        <a:t>1b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  <a:t>Esiti degli studenti</a:t>
                      </a:r>
                      <a:b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  <a:t>al netto del </a:t>
                      </a:r>
                      <a:r>
                        <a:rPr lang="it-IT" sz="1100" dirty="0" err="1">
                          <a:solidFill>
                            <a:schemeClr val="tx1"/>
                          </a:solidFill>
                          <a:effectLst/>
                        </a:rPr>
                        <a:t>cheating</a:t>
                      </a:r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  <a:t>nella stessa scala del </a:t>
                      </a:r>
                      <a:b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  <a:t>rapporto nazionale </a:t>
                      </a:r>
                      <a:r>
                        <a:rPr lang="it-IT" sz="1100" baseline="30000" dirty="0">
                          <a:solidFill>
                            <a:schemeClr val="tx1"/>
                          </a:solidFill>
                          <a:effectLst/>
                        </a:rPr>
                        <a:t>1d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  <a:t>Punteggio</a:t>
                      </a:r>
                      <a:b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  <a:t>Veneto</a:t>
                      </a:r>
                      <a:b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  <a:t>(51,0) </a:t>
                      </a:r>
                      <a:r>
                        <a:rPr lang="it-IT" sz="1100" baseline="300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  <a:t>Punteggio</a:t>
                      </a:r>
                      <a:b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  <a:t>Nord est</a:t>
                      </a:r>
                      <a:b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  <a:t>(50,4) </a:t>
                      </a:r>
                      <a:r>
                        <a:rPr lang="it-IT" sz="1100" baseline="300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  <a:t>Punteggio</a:t>
                      </a:r>
                      <a:b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  <a:t>Italia</a:t>
                      </a:r>
                      <a:b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  <a:t>(51,0) </a:t>
                      </a:r>
                      <a:r>
                        <a:rPr lang="it-IT" sz="1100" baseline="300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  <a:t>Punteggio percentuale </a:t>
                      </a:r>
                      <a:b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  <a:t>osservato </a:t>
                      </a:r>
                      <a:r>
                        <a:rPr lang="it-IT" sz="1100" baseline="300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 err="1">
                          <a:solidFill>
                            <a:schemeClr val="tx1"/>
                          </a:solidFill>
                          <a:effectLst/>
                        </a:rPr>
                        <a:t>cheating</a:t>
                      </a:r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  <a:t> in</a:t>
                      </a:r>
                      <a:b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  <a:t>percentuale </a:t>
                      </a:r>
                      <a:r>
                        <a:rPr lang="it-IT" sz="1100" baseline="300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solidFill>
                            <a:schemeClr val="tx1"/>
                          </a:solidFill>
                          <a:effectLst/>
                        </a:rPr>
                        <a:t>406010320201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44,4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100,0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186,1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44,4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0,0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 smtClean="0">
                          <a:solidFill>
                            <a:schemeClr val="tx1"/>
                          </a:solidFill>
                          <a:effectLst/>
                        </a:rPr>
                        <a:t>406010320202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44,5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94,4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187,9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44,5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 smtClean="0">
                          <a:effectLst/>
                        </a:rPr>
                        <a:t>0,0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 smtClean="0">
                          <a:solidFill>
                            <a:schemeClr val="tx1"/>
                          </a:solidFill>
                          <a:effectLst/>
                        </a:rPr>
                        <a:t>406010320203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48,9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94,4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</a:rPr>
                        <a:t>193,8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48,9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 smtClean="0">
                          <a:effectLst/>
                        </a:rPr>
                        <a:t>0,0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 smtClean="0">
                          <a:solidFill>
                            <a:schemeClr val="tx1"/>
                          </a:solidFill>
                          <a:effectLst/>
                        </a:rPr>
                        <a:t>406010320204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42,0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90,9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180,4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42,0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 smtClean="0">
                          <a:effectLst/>
                        </a:rPr>
                        <a:t>0,0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 smtClean="0">
                          <a:solidFill>
                            <a:schemeClr val="tx1"/>
                          </a:solidFill>
                          <a:effectLst/>
                        </a:rPr>
                        <a:t>406010320206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59,4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88,9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</a:rPr>
                        <a:t>215,7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</a:rPr>
                        <a:t>59,5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 smtClean="0">
                          <a:effectLst/>
                        </a:rPr>
                        <a:t>0,2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solidFill>
                            <a:srgbClr val="FF0000"/>
                          </a:solidFill>
                          <a:effectLst/>
                        </a:rPr>
                        <a:t>BLIC831003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solidFill>
                            <a:srgbClr val="FF0000"/>
                          </a:solidFill>
                          <a:effectLst/>
                        </a:rPr>
                        <a:t>47,4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solidFill>
                            <a:srgbClr val="FF0000"/>
                          </a:solidFill>
                          <a:effectLst/>
                        </a:rPr>
                        <a:t>93,7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>
                          <a:solidFill>
                            <a:srgbClr val="FF0000"/>
                          </a:solidFill>
                          <a:effectLst/>
                        </a:rPr>
                        <a:t>191,9</a:t>
                      </a:r>
                      <a:endParaRPr lang="it-IT" sz="11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b="1" dirty="0" smtClean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solidFill>
                            <a:srgbClr val="FF0000"/>
                          </a:solidFill>
                          <a:effectLst/>
                        </a:rPr>
                        <a:t>47,5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b="1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 smtClean="0">
                          <a:solidFill>
                            <a:srgbClr val="FF0000"/>
                          </a:solidFill>
                          <a:effectLst/>
                        </a:rPr>
                        <a:t>0,0</a:t>
                      </a:r>
                      <a:endParaRPr lang="it-IT" sz="1100" b="1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A299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2" name="Freccia in giù 21"/>
          <p:cNvSpPr/>
          <p:nvPr/>
        </p:nvSpPr>
        <p:spPr>
          <a:xfrm>
            <a:off x="4528442" y="3214941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Freccia in giù 22"/>
          <p:cNvSpPr/>
          <p:nvPr/>
        </p:nvSpPr>
        <p:spPr>
          <a:xfrm>
            <a:off x="5352665" y="3204147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Freccia in giù 39"/>
          <p:cNvSpPr/>
          <p:nvPr/>
        </p:nvSpPr>
        <p:spPr>
          <a:xfrm>
            <a:off x="6337656" y="3224461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Freccia in giù 40"/>
          <p:cNvSpPr/>
          <p:nvPr/>
        </p:nvSpPr>
        <p:spPr>
          <a:xfrm>
            <a:off x="4534804" y="3715693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Freccia in giù 41"/>
          <p:cNvSpPr/>
          <p:nvPr/>
        </p:nvSpPr>
        <p:spPr>
          <a:xfrm>
            <a:off x="5399910" y="3704442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Freccia in giù 42"/>
          <p:cNvSpPr/>
          <p:nvPr/>
        </p:nvSpPr>
        <p:spPr>
          <a:xfrm>
            <a:off x="6331312" y="3704442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Freccia in giù 43"/>
          <p:cNvSpPr/>
          <p:nvPr/>
        </p:nvSpPr>
        <p:spPr>
          <a:xfrm>
            <a:off x="4540381" y="4221007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5" name="Freccia in giù 44"/>
          <p:cNvSpPr/>
          <p:nvPr/>
        </p:nvSpPr>
        <p:spPr>
          <a:xfrm>
            <a:off x="5390638" y="4209305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Freccia in giù 45"/>
          <p:cNvSpPr/>
          <p:nvPr/>
        </p:nvSpPr>
        <p:spPr>
          <a:xfrm>
            <a:off x="6350480" y="4209305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7" name="Freccia in giù 46"/>
          <p:cNvSpPr/>
          <p:nvPr/>
        </p:nvSpPr>
        <p:spPr>
          <a:xfrm>
            <a:off x="4553595" y="4769633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8" name="Freccia in giù 47"/>
          <p:cNvSpPr/>
          <p:nvPr/>
        </p:nvSpPr>
        <p:spPr>
          <a:xfrm>
            <a:off x="5385809" y="4715618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9" name="Freccia in giù 48"/>
          <p:cNvSpPr/>
          <p:nvPr/>
        </p:nvSpPr>
        <p:spPr>
          <a:xfrm>
            <a:off x="6350480" y="4715618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0" name="Freccia in giù 49"/>
          <p:cNvSpPr/>
          <p:nvPr/>
        </p:nvSpPr>
        <p:spPr>
          <a:xfrm>
            <a:off x="4534804" y="5899796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1" name="Freccia in giù 50"/>
          <p:cNvSpPr/>
          <p:nvPr/>
        </p:nvSpPr>
        <p:spPr>
          <a:xfrm>
            <a:off x="5427337" y="5899796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2" name="Freccia in giù 51"/>
          <p:cNvSpPr/>
          <p:nvPr/>
        </p:nvSpPr>
        <p:spPr>
          <a:xfrm>
            <a:off x="6337656" y="5895410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4" name="Freccia in su 53"/>
          <p:cNvSpPr/>
          <p:nvPr/>
        </p:nvSpPr>
        <p:spPr>
          <a:xfrm>
            <a:off x="4553595" y="5229200"/>
            <a:ext cx="144016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5" name="Freccia in su 54"/>
          <p:cNvSpPr/>
          <p:nvPr/>
        </p:nvSpPr>
        <p:spPr>
          <a:xfrm>
            <a:off x="5424673" y="5240072"/>
            <a:ext cx="144016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" name="Freccia in su 55"/>
          <p:cNvSpPr/>
          <p:nvPr/>
        </p:nvSpPr>
        <p:spPr>
          <a:xfrm>
            <a:off x="6320145" y="5219874"/>
            <a:ext cx="144016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0618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a 2"/>
          <p:cNvGraphicFramePr>
            <a:graphicFrameLocks noGrp="1"/>
          </p:cNvGraphicFramePr>
          <p:nvPr/>
        </p:nvGraphicFramePr>
        <p:xfrm>
          <a:off x="914399" y="3127110"/>
          <a:ext cx="7772402" cy="1213380"/>
        </p:xfrm>
        <a:graphic>
          <a:graphicData uri="http://schemas.openxmlformats.org/drawingml/2006/table">
            <a:tbl>
              <a:tblPr/>
              <a:tblGrid>
                <a:gridCol w="1333277"/>
                <a:gridCol w="1287825"/>
                <a:gridCol w="1287825"/>
                <a:gridCol w="1287825"/>
                <a:gridCol w="1287825"/>
                <a:gridCol w="1287825"/>
              </a:tblGrid>
              <a:tr h="101115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it-IT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Istituzione scolastica nel suo complesso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11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Classi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Numero studenti livello 1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Numero studenti livello 2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Numero studenti livello 3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Numero studenti livello 4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Numero studenti livello 5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</a:tr>
              <a:tr h="10111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406010320201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11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406010320202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11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406010320203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11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406010320204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11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406010320206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11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Istituto/Dettaglio territoriale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Percentuale studenti livello 1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Percentuale studenti livello 2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Percentuale studenti livello 3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Percentuale studenti livello 4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Percentuale studenti livello 5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</a:tr>
              <a:tr h="10111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BLIC831003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34,8%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21,4%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14,6%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2,3%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27,0%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11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Veneto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29,5%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21,0%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12,7%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6,0%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30,8%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11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Nord est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31,4%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20,1%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12,8%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5,9%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29,9%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11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Italia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30,1%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20,0%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12,8%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6,1%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31,1%</a:t>
                      </a:r>
                    </a:p>
                  </a:txBody>
                  <a:tcPr marL="5056" marR="5056" marT="50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07543"/>
              </p:ext>
            </p:extLst>
          </p:nvPr>
        </p:nvGraphicFramePr>
        <p:xfrm>
          <a:off x="323528" y="1556792"/>
          <a:ext cx="8424936" cy="4752528"/>
        </p:xfrm>
        <a:graphic>
          <a:graphicData uri="http://schemas.openxmlformats.org/drawingml/2006/table">
            <a:tbl>
              <a:tblPr/>
              <a:tblGrid>
                <a:gridCol w="1404156"/>
                <a:gridCol w="1404156"/>
                <a:gridCol w="1404156"/>
                <a:gridCol w="1404156"/>
                <a:gridCol w="1404156"/>
                <a:gridCol w="1404156"/>
              </a:tblGrid>
              <a:tr h="1502744">
                <a:tc>
                  <a:txBody>
                    <a:bodyPr/>
                    <a:lstStyle/>
                    <a:p>
                      <a:pPr algn="ctr"/>
                      <a:r>
                        <a:rPr lang="it-IT" sz="14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Istituto/Dettaglio territoriale</a:t>
                      </a:r>
                    </a:p>
                  </a:txBody>
                  <a:tcPr marL="19150" marR="19150" marT="19150" marB="19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Percentuale studenti</a:t>
                      </a:r>
                      <a:br>
                        <a:rPr lang="it-IT" sz="14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14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livello 1</a:t>
                      </a:r>
                    </a:p>
                  </a:txBody>
                  <a:tcPr marL="19150" marR="19150" marT="19150" marB="19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Percentuale studenti</a:t>
                      </a:r>
                      <a:br>
                        <a:rPr lang="it-IT" sz="14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14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livello 2</a:t>
                      </a:r>
                    </a:p>
                  </a:txBody>
                  <a:tcPr marL="19150" marR="19150" marT="19150" marB="19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Percentuale studenti</a:t>
                      </a:r>
                      <a:br>
                        <a:rPr lang="it-IT" sz="14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14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livello 3</a:t>
                      </a:r>
                    </a:p>
                  </a:txBody>
                  <a:tcPr marL="19150" marR="19150" marT="19150" marB="19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Percentuale studenti</a:t>
                      </a:r>
                      <a:br>
                        <a:rPr lang="it-IT" sz="14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14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livello 4</a:t>
                      </a:r>
                    </a:p>
                  </a:txBody>
                  <a:tcPr marL="19150" marR="19150" marT="19150" marB="19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i="0">
                          <a:solidFill>
                            <a:srgbClr val="3B576D"/>
                          </a:solidFill>
                          <a:latin typeface="normal Verdana"/>
                        </a:rPr>
                        <a:t>Percentuale studenti</a:t>
                      </a:r>
                      <a:br>
                        <a:rPr lang="it-IT" sz="1400" b="0" i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1400" b="0" i="0">
                          <a:solidFill>
                            <a:srgbClr val="3B576D"/>
                          </a:solidFill>
                          <a:latin typeface="normal Verdana"/>
                        </a:rPr>
                        <a:t>livello 5</a:t>
                      </a:r>
                    </a:p>
                  </a:txBody>
                  <a:tcPr marL="19150" marR="19150" marT="19150" marB="191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</a:tr>
              <a:tr h="81244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BLIC831003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44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Veneto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44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Nord est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44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Italia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Titolo 2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  <a:solidFill>
            <a:schemeClr val="accent1"/>
          </a:solidFill>
          <a:ln>
            <a:solidFill>
              <a:srgbClr val="0070C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sz="3200" b="1" dirty="0" smtClean="0">
                <a:solidFill>
                  <a:schemeClr val="tx1"/>
                </a:solidFill>
              </a:rPr>
              <a:t>Distribuzione degli studenti per livelli di apprendimento matematica</a:t>
            </a:r>
            <a:endParaRPr lang="it-IT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715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7030A0"/>
                </a:solidFill>
              </a:rPr>
              <a:t>Risultato Complessivo Italiano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132856"/>
            <a:ext cx="7992888" cy="3462261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518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7030A0"/>
                </a:solidFill>
              </a:rPr>
              <a:t>Risultato Complessivo Matematica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8229600" cy="3254235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8926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niverso">
  <a:themeElements>
    <a:clrScheme name="Universo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Universo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niverso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274</TotalTime>
  <Words>427</Words>
  <Application>Microsoft Office PowerPoint</Application>
  <PresentationFormat>Presentazione su schermo (4:3)</PresentationFormat>
  <Paragraphs>259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0" baseType="lpstr">
      <vt:lpstr>Universo</vt:lpstr>
      <vt:lpstr>Punteggi generali</vt:lpstr>
      <vt:lpstr>Presentazione standard di PowerPoint</vt:lpstr>
      <vt:lpstr>Distribuzione degli studenti per livelli di apprendimento italiano</vt:lpstr>
      <vt:lpstr>Andamento negli ultimi anni scolastici</vt:lpstr>
      <vt:lpstr>Incidenza della variabilità TRA le classi e DENTRO le classi</vt:lpstr>
      <vt:lpstr>Matematica</vt:lpstr>
      <vt:lpstr>Distribuzione degli studenti per livelli di apprendimento matematica</vt:lpstr>
      <vt:lpstr>Risultato Complessivo Italiano</vt:lpstr>
      <vt:lpstr>Risultato Complessivo Matematica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Punteggi generali</dc:title>
  <dc:creator>Tiziana</dc:creator>
  <cp:lastModifiedBy>Orietta</cp:lastModifiedBy>
  <cp:revision>16</cp:revision>
  <dcterms:created xsi:type="dcterms:W3CDTF">2016-11-06T16:47:38Z</dcterms:created>
  <dcterms:modified xsi:type="dcterms:W3CDTF">2016-11-29T09:00:19Z</dcterms:modified>
</cp:coreProperties>
</file>