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1"/>
  </p:notesMasterIdLst>
  <p:sldIdLst>
    <p:sldId id="256" r:id="rId2"/>
    <p:sldId id="257" r:id="rId3"/>
    <p:sldId id="258" r:id="rId4"/>
    <p:sldId id="288" r:id="rId5"/>
    <p:sldId id="289" r:id="rId6"/>
    <p:sldId id="287" r:id="rId7"/>
    <p:sldId id="283" r:id="rId8"/>
    <p:sldId id="284" r:id="rId9"/>
    <p:sldId id="285" r:id="rId10"/>
    <p:sldId id="259" r:id="rId11"/>
    <p:sldId id="260" r:id="rId12"/>
    <p:sldId id="290" r:id="rId13"/>
    <p:sldId id="291" r:id="rId14"/>
    <p:sldId id="264" r:id="rId15"/>
    <p:sldId id="286" r:id="rId16"/>
    <p:sldId id="261" r:id="rId17"/>
    <p:sldId id="262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CCB1-48E6-4932-A2CB-BECD42A12317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66141-8F3E-4277-AFC9-F6AFBE700FC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66141-8F3E-4277-AFC9-F6AFBE700FCF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3F93-0135-4D6D-A643-F9790D6B1534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B3C7740-FF4D-4A50-B7C1-9EE102AF992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3F93-0135-4D6D-A643-F9790D6B1534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7740-FF4D-4A50-B7C1-9EE102AF99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3F93-0135-4D6D-A643-F9790D6B1534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7740-FF4D-4A50-B7C1-9EE102AF99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3F93-0135-4D6D-A643-F9790D6B1534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7740-FF4D-4A50-B7C1-9EE102AF992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3F93-0135-4D6D-A643-F9790D6B1534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3C7740-FF4D-4A50-B7C1-9EE102AF99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3F93-0135-4D6D-A643-F9790D6B1534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7740-FF4D-4A50-B7C1-9EE102AF992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3F93-0135-4D6D-A643-F9790D6B1534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7740-FF4D-4A50-B7C1-9EE102AF992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3F93-0135-4D6D-A643-F9790D6B1534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7740-FF4D-4A50-B7C1-9EE102AF99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3F93-0135-4D6D-A643-F9790D6B1534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7740-FF4D-4A50-B7C1-9EE102AF99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3F93-0135-4D6D-A643-F9790D6B1534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7740-FF4D-4A50-B7C1-9EE102AF992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3F93-0135-4D6D-A643-F9790D6B1534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3C7740-FF4D-4A50-B7C1-9EE102AF992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E43F93-0135-4D6D-A643-F9790D6B1534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B3C7740-FF4D-4A50-B7C1-9EE102AF992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Anno scolastico 2017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Restituzione classi 2°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23528" y="332656"/>
          <a:ext cx="8568954" cy="6264692"/>
        </p:xfrm>
        <a:graphic>
          <a:graphicData uri="http://schemas.openxmlformats.org/drawingml/2006/table">
            <a:tbl>
              <a:tblPr/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305720">
                <a:tc gridSpan="6"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Istituzione scolastica nel suo </a:t>
                      </a:r>
                      <a:r>
                        <a:rPr lang="it-IT" sz="1100" b="1" i="0" dirty="0" smtClean="0">
                          <a:solidFill>
                            <a:srgbClr val="3B576D"/>
                          </a:solidFill>
                          <a:latin typeface="normal Verdana"/>
                        </a:rPr>
                        <a:t>complesso  </a:t>
                      </a:r>
                      <a:r>
                        <a:rPr lang="it-IT" sz="1100" b="1" i="0" dirty="0" smtClean="0">
                          <a:solidFill>
                            <a:srgbClr val="FF0000"/>
                          </a:solidFill>
                          <a:latin typeface="normal Verdana"/>
                        </a:rPr>
                        <a:t>ITALIANO</a:t>
                      </a:r>
                      <a:endParaRPr lang="it-IT" sz="1100" b="0" i="0" dirty="0">
                        <a:solidFill>
                          <a:srgbClr val="FF0000"/>
                        </a:solidFill>
                        <a:latin typeface="normal Verdana"/>
                      </a:endParaRP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13537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Classi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1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2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3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4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5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594170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406010320201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chemeClr val="tx1"/>
                          </a:solidFill>
                          <a:latin typeface="normal Verdana"/>
                        </a:rPr>
                        <a:t>9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170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406010320202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0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0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170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406010320203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0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170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406010320204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0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170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406010320205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9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0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0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3537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Istituto/Dettaglio territoriale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1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2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3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4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5</a:t>
                      </a:r>
                    </a:p>
                  </a:txBody>
                  <a:tcPr marL="17104" marR="17104" marT="17104" marB="1710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340262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dirty="0">
                          <a:solidFill>
                            <a:srgbClr val="FF0000"/>
                          </a:solidFill>
                          <a:latin typeface="normal Verdana"/>
                        </a:rPr>
                        <a:t>41,9%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dirty="0">
                          <a:solidFill>
                            <a:srgbClr val="00B050"/>
                          </a:solidFill>
                          <a:latin typeface="normal Verdana"/>
                        </a:rPr>
                        <a:t>13,5%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dirty="0">
                          <a:latin typeface="normal Verdana"/>
                        </a:rPr>
                        <a:t>2,7%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dirty="0">
                          <a:solidFill>
                            <a:srgbClr val="00B050"/>
                          </a:solidFill>
                          <a:latin typeface="normal Verdana"/>
                        </a:rPr>
                        <a:t>12,2%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dirty="0">
                          <a:solidFill>
                            <a:srgbClr val="FF0000"/>
                          </a:solidFill>
                          <a:latin typeface="normal Verdana"/>
                        </a:rPr>
                        <a:t>29,7%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62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Veneto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33,3%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17,3%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8,2%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6,3%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35,0%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62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Nord est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34,0%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18,1%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7,5%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6,1%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34,3%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62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Italia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33,5%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18,5%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7,7%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7,1%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latin typeface="normal Verdana"/>
                        </a:rPr>
                        <a:t>33,3%</a:t>
                      </a:r>
                    </a:p>
                  </a:txBody>
                  <a:tcPr marL="28507" marR="28507" marT="28507" marB="28507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3B576D"/>
                </a:solidFill>
                <a:effectLst/>
                <a:latin typeface="normal Verdana"/>
                <a:cs typeface="Arial" pitchFamily="34" charset="0"/>
              </a:rPr>
              <a:t>avola 4A Italiano </a:t>
            </a:r>
            <a:r>
              <a:rPr kumimoji="0" lang="it-IT" sz="900" b="0" i="0" u="none" strike="noStrike" cap="none" normalizeH="0" baseline="30000" smtClean="0">
                <a:ln>
                  <a:noFill/>
                </a:ln>
                <a:solidFill>
                  <a:srgbClr val="3B576D"/>
                </a:solidFill>
                <a:effectLst/>
                <a:latin typeface="normal Verdana"/>
                <a:cs typeface="Arial" pitchFamily="34" charset="0"/>
              </a:rPr>
              <a:t>12</a:t>
            </a:r>
            <a:endParaRPr kumimoji="0" lang="it-IT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3" y="332654"/>
          <a:ext cx="8352930" cy="6260372"/>
        </p:xfrm>
        <a:graphic>
          <a:graphicData uri="http://schemas.openxmlformats.org/drawingml/2006/table">
            <a:tbl>
              <a:tblPr/>
              <a:tblGrid>
                <a:gridCol w="1392155"/>
                <a:gridCol w="1392155"/>
                <a:gridCol w="1392155"/>
                <a:gridCol w="1392155"/>
                <a:gridCol w="1392155"/>
                <a:gridCol w="1392155"/>
              </a:tblGrid>
              <a:tr h="283394">
                <a:tc gridSpan="6">
                  <a:txBody>
                    <a:bodyPr/>
                    <a:lstStyle/>
                    <a:p>
                      <a:pPr algn="ctr"/>
                      <a:r>
                        <a:rPr lang="it-IT" sz="1000" b="1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Istituzione scolastica nel suo </a:t>
                      </a:r>
                      <a:r>
                        <a:rPr lang="it-IT" sz="1000" b="1" i="0" dirty="0" smtClean="0">
                          <a:solidFill>
                            <a:srgbClr val="3B576D"/>
                          </a:solidFill>
                          <a:latin typeface="normal Verdana"/>
                        </a:rPr>
                        <a:t>complesso  MATEMATICA</a:t>
                      </a:r>
                      <a:endParaRPr lang="it-IT" sz="10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6221" marR="16221" marT="16221" marB="16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52462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Classi</a:t>
                      </a:r>
                    </a:p>
                  </a:txBody>
                  <a:tcPr marL="16221" marR="16221" marT="16221" marB="16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1</a:t>
                      </a:r>
                    </a:p>
                  </a:txBody>
                  <a:tcPr marL="16221" marR="16221" marT="16221" marB="16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2</a:t>
                      </a:r>
                    </a:p>
                  </a:txBody>
                  <a:tcPr marL="16221" marR="16221" marT="16221" marB="16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3</a:t>
                      </a:r>
                    </a:p>
                  </a:txBody>
                  <a:tcPr marL="16221" marR="16221" marT="16221" marB="16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4</a:t>
                      </a:r>
                    </a:p>
                  </a:txBody>
                  <a:tcPr marL="16221" marR="16221" marT="16221" marB="16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Numero studenti</a:t>
                      </a:r>
                      <a:b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5</a:t>
                      </a:r>
                    </a:p>
                  </a:txBody>
                  <a:tcPr marL="16221" marR="16221" marT="16221" marB="16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550503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406010320201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>
                          <a:solidFill>
                            <a:schemeClr val="tx1"/>
                          </a:solidFill>
                          <a:latin typeface="normal Verdana"/>
                        </a:rPr>
                        <a:t>3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2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6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5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3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0503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406010320202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5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1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3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2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2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0503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406010320203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4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2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2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1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6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0503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406010320204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3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5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1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2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3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0503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406010320205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2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2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4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>
                          <a:latin typeface="normal Verdana"/>
                        </a:rPr>
                        <a:t>2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3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2151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Istituto/Dettaglio territoriale</a:t>
                      </a:r>
                    </a:p>
                  </a:txBody>
                  <a:tcPr marL="16221" marR="16221" marT="16221" marB="1622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1</a:t>
                      </a:r>
                    </a:p>
                  </a:txBody>
                  <a:tcPr marL="16221" marR="16221" marT="16221" marB="1622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2</a:t>
                      </a:r>
                    </a:p>
                  </a:txBody>
                  <a:tcPr marL="16221" marR="16221" marT="16221" marB="1622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3</a:t>
                      </a:r>
                    </a:p>
                  </a:txBody>
                  <a:tcPr marL="16221" marR="16221" marT="16221" marB="1622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4</a:t>
                      </a:r>
                    </a:p>
                  </a:txBody>
                  <a:tcPr marL="16221" marR="16221" marT="16221" marB="1622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studenti</a:t>
                      </a:r>
                      <a:b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00" b="0" i="0">
                          <a:solidFill>
                            <a:srgbClr val="3B576D"/>
                          </a:solidFill>
                          <a:latin typeface="normal Verdana"/>
                        </a:rPr>
                        <a:t>livello 5</a:t>
                      </a:r>
                    </a:p>
                  </a:txBody>
                  <a:tcPr marL="16221" marR="16221" marT="16221" marB="1622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315970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BLIC831003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dirty="0">
                          <a:solidFill>
                            <a:schemeClr val="tx1"/>
                          </a:solidFill>
                          <a:latin typeface="normal Verdana"/>
                        </a:rPr>
                        <a:t>23,0%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dirty="0">
                          <a:latin typeface="normal Verdana"/>
                        </a:rPr>
                        <a:t>16,2%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dirty="0">
                          <a:latin typeface="normal Verdana"/>
                        </a:rPr>
                        <a:t>21,6%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dirty="0">
                          <a:solidFill>
                            <a:srgbClr val="00B0F0"/>
                          </a:solidFill>
                          <a:latin typeface="normal Verdana"/>
                        </a:rPr>
                        <a:t>16,2%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dirty="0">
                          <a:solidFill>
                            <a:srgbClr val="FF0000"/>
                          </a:solidFill>
                          <a:latin typeface="normal Verdana"/>
                        </a:rPr>
                        <a:t>23,0%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970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Veneto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23,2%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18,2%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>
                          <a:latin typeface="normal Verdana"/>
                        </a:rPr>
                        <a:t>17,6%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>
                          <a:latin typeface="normal Verdana"/>
                        </a:rPr>
                        <a:t>10,3%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30,7%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970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Nord est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25,7%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17,7%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16,7%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10,7%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29,2%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970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Italia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>
                          <a:latin typeface="normal Verdana"/>
                        </a:rPr>
                        <a:t>26,9%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17,3%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>
                          <a:latin typeface="normal Verdana"/>
                        </a:rPr>
                        <a:t>16,9%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10,5%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>
                          <a:latin typeface="normal Verdana"/>
                        </a:rPr>
                        <a:t>28,4%</a:t>
                      </a: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970">
                <a:tc gridSpan="6">
                  <a:txBody>
                    <a:bodyPr/>
                    <a:lstStyle/>
                    <a:p>
                      <a:pPr algn="r"/>
                      <a:endParaRPr lang="it-IT" sz="1000" b="0" i="0" dirty="0">
                        <a:latin typeface="normal Verdana"/>
                      </a:endParaRPr>
                    </a:p>
                  </a:txBody>
                  <a:tcPr marL="27036" marR="27036" marT="27036" marB="2703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Tiziana\Downloads\BLIC831003_2017_grd_2__RefVal_Graf_3c_Risultato_rispetto_al_genere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776864" cy="5256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Users\Tiziana\Downloads\BLIC831003_2017_grd_2__RefVal_Graf_3f_Risultato_rispetto_al_genere_Matemat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8136904" cy="5112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Tiziana\Downloads\BLIC831003_2017_grd_2_RefVal_Graf_2a_Incidenza_della_variabilità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163" y="620688"/>
            <a:ext cx="8464301" cy="56166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ownloads\BLIC831003_2017_grd_2__RefVal_Graf_2b_Incidenza_della_variabilità_Matemat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208912" cy="4951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ella 27"/>
          <p:cNvGraphicFramePr>
            <a:graphicFrameLocks noGrp="1"/>
          </p:cNvGraphicFramePr>
          <p:nvPr/>
        </p:nvGraphicFramePr>
        <p:xfrm>
          <a:off x="251518" y="332657"/>
          <a:ext cx="8640964" cy="5739547"/>
        </p:xfrm>
        <a:graphic>
          <a:graphicData uri="http://schemas.openxmlformats.org/drawingml/2006/table">
            <a:tbl>
              <a:tblPr/>
              <a:tblGrid>
                <a:gridCol w="913532"/>
                <a:gridCol w="913532"/>
                <a:gridCol w="913532"/>
                <a:gridCol w="913532"/>
                <a:gridCol w="913532"/>
                <a:gridCol w="913532"/>
                <a:gridCol w="913532"/>
                <a:gridCol w="913532"/>
                <a:gridCol w="972666"/>
                <a:gridCol w="150454"/>
                <a:gridCol w="209588"/>
              </a:tblGrid>
              <a:tr h="321640">
                <a:tc gridSpan="11"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Istituzione scolastica nel suo </a:t>
                      </a:r>
                      <a:r>
                        <a:rPr lang="it-IT" sz="1100" b="1" i="0" dirty="0" smtClean="0">
                          <a:solidFill>
                            <a:srgbClr val="3B576D"/>
                          </a:solidFill>
                          <a:latin typeface="normal Verdana"/>
                        </a:rPr>
                        <a:t>complesso - ITALIANO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18719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Anno scolastico</a:t>
                      </a: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Classi/Istituto</a:t>
                      </a: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Media del punteggio 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al netto del </a:t>
                      </a:r>
                      <a:r>
                        <a:rPr lang="it-IT" sz="1100" b="0" i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1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1a</a:t>
                      </a: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endParaRPr lang="it-IT" sz="11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Esiti degli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al netto del </a:t>
                      </a:r>
                      <a:r>
                        <a:rPr lang="it-IT" sz="1100" b="0" i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nella stessa scala del 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rapporto nazionale </a:t>
                      </a:r>
                      <a:r>
                        <a:rPr lang="it-IT" sz="11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1d</a:t>
                      </a:r>
                      <a:endParaRPr lang="it-IT" sz="11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Veneto </a:t>
                      </a:r>
                      <a:r>
                        <a:rPr lang="it-IT" sz="11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1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Nord est </a:t>
                      </a:r>
                      <a:r>
                        <a:rPr lang="it-IT" sz="11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1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Italia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Punteggio percentuale 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osservato </a:t>
                      </a:r>
                      <a:r>
                        <a:rPr lang="it-IT" sz="11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6</a:t>
                      </a:r>
                      <a:endParaRPr lang="it-IT" sz="11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 in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 </a:t>
                      </a:r>
                      <a:r>
                        <a:rPr lang="it-IT" sz="11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7</a:t>
                      </a:r>
                      <a:endParaRPr lang="it-IT" sz="11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>
                    <a:lnT>
                      <a:noFill/>
                    </a:lnT>
                  </a:tcPr>
                </a:tc>
              </a:tr>
              <a:tr h="624797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2013-14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62,2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201,6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62,4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0,3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/>
                </a:tc>
              </a:tr>
              <a:tr h="624797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2014-15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60,6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208,2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61,0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1,0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/>
                </a:tc>
              </a:tr>
              <a:tr h="624797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2015-16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45,3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193,2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45,3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0,0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56905" marR="56905" marT="28453" marB="28453"/>
                </a:tc>
              </a:tr>
              <a:tr h="624797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2016-17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39,5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196,0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39,8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0,4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56905" marR="56905" marT="28453" marB="28453"/>
                </a:tc>
              </a:tr>
            </a:tbl>
          </a:graphicData>
        </a:graphic>
      </p:graphicFrame>
      <p:sp>
        <p:nvSpPr>
          <p:cNvPr id="18457" name="AutoShape 25" descr="pari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58" name="AutoShape 26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59" name="AutoShape 27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60" name="AutoShape 28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61" name="AutoShape 29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62" name="AutoShape 30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63" name="AutoShape 31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64" name="AutoShape 32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65" name="AutoShape 33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66" name="AutoShape 34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67" name="AutoShape 35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68" name="AutoShape 36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" name="Freccia in giù 40"/>
          <p:cNvSpPr/>
          <p:nvPr/>
        </p:nvSpPr>
        <p:spPr>
          <a:xfrm>
            <a:off x="4283968" y="494116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in giù 41"/>
          <p:cNvSpPr/>
          <p:nvPr/>
        </p:nvSpPr>
        <p:spPr>
          <a:xfrm>
            <a:off x="6084168" y="501317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in giù 42"/>
          <p:cNvSpPr/>
          <p:nvPr/>
        </p:nvSpPr>
        <p:spPr>
          <a:xfrm>
            <a:off x="6084168" y="558924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Freccia in giù 43"/>
          <p:cNvSpPr/>
          <p:nvPr/>
        </p:nvSpPr>
        <p:spPr>
          <a:xfrm>
            <a:off x="5220072" y="558924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ccia in giù 44"/>
          <p:cNvSpPr/>
          <p:nvPr/>
        </p:nvSpPr>
        <p:spPr>
          <a:xfrm>
            <a:off x="5220072" y="4941168"/>
            <a:ext cx="190872" cy="385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Freccia in giù 45"/>
          <p:cNvSpPr/>
          <p:nvPr/>
        </p:nvSpPr>
        <p:spPr>
          <a:xfrm>
            <a:off x="4283968" y="558924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Freccia in su 46"/>
          <p:cNvSpPr/>
          <p:nvPr/>
        </p:nvSpPr>
        <p:spPr>
          <a:xfrm>
            <a:off x="4283968" y="4293096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Freccia in su 47"/>
          <p:cNvSpPr/>
          <p:nvPr/>
        </p:nvSpPr>
        <p:spPr>
          <a:xfrm>
            <a:off x="5220072" y="4293096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Freccia in su 48"/>
          <p:cNvSpPr/>
          <p:nvPr/>
        </p:nvSpPr>
        <p:spPr>
          <a:xfrm>
            <a:off x="6084168" y="4365104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Freccia in su 49"/>
          <p:cNvSpPr/>
          <p:nvPr/>
        </p:nvSpPr>
        <p:spPr>
          <a:xfrm>
            <a:off x="5220072" y="3717032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Freccia in su 50"/>
          <p:cNvSpPr/>
          <p:nvPr/>
        </p:nvSpPr>
        <p:spPr>
          <a:xfrm>
            <a:off x="6084168" y="3717032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Freccia bidirezionale orizzontale 51"/>
          <p:cNvSpPr/>
          <p:nvPr/>
        </p:nvSpPr>
        <p:spPr>
          <a:xfrm>
            <a:off x="4211960" y="3789040"/>
            <a:ext cx="504056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79516" y="188640"/>
          <a:ext cx="8712966" cy="6336703"/>
        </p:xfrm>
        <a:graphic>
          <a:graphicData uri="http://schemas.openxmlformats.org/drawingml/2006/table">
            <a:tbl>
              <a:tblPr/>
              <a:tblGrid>
                <a:gridCol w="921144"/>
                <a:gridCol w="921144"/>
                <a:gridCol w="921144"/>
                <a:gridCol w="921144"/>
                <a:gridCol w="921144"/>
                <a:gridCol w="921144"/>
                <a:gridCol w="921144"/>
                <a:gridCol w="921144"/>
                <a:gridCol w="983772"/>
                <a:gridCol w="148707"/>
                <a:gridCol w="211335"/>
              </a:tblGrid>
              <a:tr h="321640">
                <a:tc gridSpan="11">
                  <a:txBody>
                    <a:bodyPr/>
                    <a:lstStyle/>
                    <a:p>
                      <a:pPr algn="ctr"/>
                      <a:r>
                        <a:rPr lang="it-IT" sz="1100" b="1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Istituzione scolastica nel suo </a:t>
                      </a:r>
                      <a:r>
                        <a:rPr lang="it-IT" sz="1100" b="1" i="0" dirty="0" smtClean="0">
                          <a:solidFill>
                            <a:srgbClr val="3B576D"/>
                          </a:solidFill>
                          <a:latin typeface="normal Verdana"/>
                        </a:rPr>
                        <a:t>complesso -</a:t>
                      </a:r>
                      <a:r>
                        <a:rPr lang="it-IT" sz="1100" b="1" i="0" baseline="0" dirty="0" smtClean="0">
                          <a:solidFill>
                            <a:srgbClr val="3B576D"/>
                          </a:solidFill>
                          <a:latin typeface="normal Verdana"/>
                        </a:rPr>
                        <a:t> MATEMATICA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15875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Anno scolastico</a:t>
                      </a: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Classi/Istituto</a:t>
                      </a: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Media del punteggio 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al netto del </a:t>
                      </a:r>
                      <a:r>
                        <a:rPr lang="it-IT" sz="1100" b="0" i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1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1a</a:t>
                      </a: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endParaRPr lang="it-IT" sz="11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Esiti degli studenti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al netto del </a:t>
                      </a:r>
                      <a:r>
                        <a:rPr lang="it-IT" sz="1100" b="0" i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nella stessa scala del 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rapporto nazionale </a:t>
                      </a:r>
                      <a:r>
                        <a:rPr lang="it-IT" sz="11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1d</a:t>
                      </a:r>
                      <a:endParaRPr lang="it-IT" sz="11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Veneto </a:t>
                      </a:r>
                      <a:r>
                        <a:rPr lang="it-IT" sz="11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1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Nord est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Italia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 percentuale </a:t>
                      </a:r>
                      <a:b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osservato </a:t>
                      </a:r>
                      <a:r>
                        <a:rPr lang="it-IT" sz="110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6</a:t>
                      </a:r>
                      <a:endParaRPr lang="it-IT" sz="11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 in</a:t>
                      </a:r>
                      <a:b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1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 </a:t>
                      </a:r>
                      <a:r>
                        <a:rPr lang="it-IT" sz="11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7</a:t>
                      </a:r>
                      <a:endParaRPr lang="it-IT" sz="11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7783" marR="17783" marT="17783" marB="177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>
                    <a:lnT>
                      <a:noFill/>
                    </a:lnT>
                  </a:tcPr>
                </a:tc>
              </a:tr>
              <a:tr h="624797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2013-14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50,5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189,6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50,5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0,0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/>
                </a:tc>
              </a:tr>
              <a:tr h="624797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2014-15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59,6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209,0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60,0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1,0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/>
                </a:tc>
              </a:tr>
              <a:tr h="624797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2015-16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47,4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191,9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47,5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0,0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/>
                </a:tc>
              </a:tr>
              <a:tr h="624797"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2016-17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BLIC831003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53,5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202,3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dirty="0">
                        <a:latin typeface="normal Verdana"/>
                      </a:endParaRP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53,6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i="0">
                          <a:latin typeface="normal Verdana"/>
                        </a:rPr>
                        <a:t>0,1</a:t>
                      </a:r>
                    </a:p>
                  </a:txBody>
                  <a:tcPr marL="29638" marR="29638" marT="29638" marB="29638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56905" marR="56905" marT="28453" marB="28453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56905" marR="56905" marT="28453" marB="28453"/>
                </a:tc>
              </a:tr>
            </a:tbl>
          </a:graphicData>
        </a:graphic>
      </p:graphicFrame>
      <p:sp>
        <p:nvSpPr>
          <p:cNvPr id="19457" name="AutoShape 1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58" name="AutoShape 2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59" name="AutoShape 3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60" name="AutoShape 4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61" name="AutoShape 5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62" name="AutoShape 6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63" name="AutoShape 7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64" name="AutoShape 8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65" name="AutoShape 9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66" name="AutoShape 10" descr="pari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67" name="AutoShape 11" descr="pari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68" name="AutoShape 12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4283968" y="422108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>
            <a:off x="5076056" y="422108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/>
          <p:cNvSpPr/>
          <p:nvPr/>
        </p:nvSpPr>
        <p:spPr>
          <a:xfrm>
            <a:off x="6012160" y="422108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giù 17"/>
          <p:cNvSpPr/>
          <p:nvPr/>
        </p:nvSpPr>
        <p:spPr>
          <a:xfrm>
            <a:off x="4283968" y="544522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/>
          <p:cNvSpPr/>
          <p:nvPr/>
        </p:nvSpPr>
        <p:spPr>
          <a:xfrm>
            <a:off x="5148064" y="544522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/>
          <p:cNvSpPr/>
          <p:nvPr/>
        </p:nvSpPr>
        <p:spPr>
          <a:xfrm>
            <a:off x="6012160" y="544522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in su 20"/>
          <p:cNvSpPr/>
          <p:nvPr/>
        </p:nvSpPr>
        <p:spPr>
          <a:xfrm>
            <a:off x="4211960" y="4797152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in su 21"/>
          <p:cNvSpPr/>
          <p:nvPr/>
        </p:nvSpPr>
        <p:spPr>
          <a:xfrm>
            <a:off x="5076056" y="4797152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in su 22"/>
          <p:cNvSpPr/>
          <p:nvPr/>
        </p:nvSpPr>
        <p:spPr>
          <a:xfrm>
            <a:off x="6084168" y="4797152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in su 24"/>
          <p:cNvSpPr/>
          <p:nvPr/>
        </p:nvSpPr>
        <p:spPr>
          <a:xfrm>
            <a:off x="6084168" y="6021288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bidirezionale orizzontale 25"/>
          <p:cNvSpPr/>
          <p:nvPr/>
        </p:nvSpPr>
        <p:spPr>
          <a:xfrm>
            <a:off x="4067944" y="6093296"/>
            <a:ext cx="504056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bidirezionale orizzontale 26"/>
          <p:cNvSpPr/>
          <p:nvPr/>
        </p:nvSpPr>
        <p:spPr>
          <a:xfrm>
            <a:off x="5004048" y="6093296"/>
            <a:ext cx="504056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Item per item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Grafici Italiano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Tiziana\Downloads\BLIC831003_406010320201_2017_grd_2_RefVal_Graf_5a_Confronto_con_risultato_nazionale_item_per_item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692696"/>
            <a:ext cx="8701980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332657"/>
          <a:ext cx="8352927" cy="6120678"/>
        </p:xfrm>
        <a:graphic>
          <a:graphicData uri="http://schemas.openxmlformats.org/drawingml/2006/table">
            <a:tbl>
              <a:tblPr/>
              <a:tblGrid>
                <a:gridCol w="928103"/>
                <a:gridCol w="928103"/>
                <a:gridCol w="928103"/>
                <a:gridCol w="928103"/>
                <a:gridCol w="928103"/>
                <a:gridCol w="928103"/>
                <a:gridCol w="928103"/>
                <a:gridCol w="928103"/>
                <a:gridCol w="928103"/>
              </a:tblGrid>
              <a:tr h="259503">
                <a:tc gridSpan="9">
                  <a:txBody>
                    <a:bodyPr/>
                    <a:lstStyle/>
                    <a:p>
                      <a:pPr algn="ctr"/>
                      <a:r>
                        <a:rPr lang="it-IT" sz="900" b="1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Istituzione scolastica nel suo </a:t>
                      </a:r>
                      <a:r>
                        <a:rPr lang="it-IT" sz="900" b="1" i="0" dirty="0" smtClean="0">
                          <a:solidFill>
                            <a:srgbClr val="3B576D"/>
                          </a:solidFill>
                          <a:latin typeface="normal Verdana"/>
                        </a:rPr>
                        <a:t>complesso - ITALIANO</a:t>
                      </a:r>
                      <a:endParaRPr lang="it-IT" sz="9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36629"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Classi/Istituto</a:t>
                      </a: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Media del punteggio </a:t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percentuale</a:t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al netto del </a:t>
                      </a:r>
                      <a:r>
                        <a:rPr lang="it-IT" sz="1050" b="0" i="1" dirty="0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05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1a</a:t>
                      </a: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endParaRPr lang="it-IT" sz="105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Percentuale di</a:t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partecipazione alla</a:t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prova di Italiano</a:t>
                      </a:r>
                      <a:r>
                        <a:rPr lang="it-IT" sz="105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1b</a:t>
                      </a: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endParaRPr lang="it-IT" sz="105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Esiti degli studenti</a:t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al netto del </a:t>
                      </a:r>
                      <a:r>
                        <a:rPr lang="it-IT" sz="1050" b="0" i="1" dirty="0" err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nella stessa scala del </a:t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rapporto nazionale </a:t>
                      </a:r>
                      <a:r>
                        <a:rPr lang="it-IT" sz="105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1d</a:t>
                      </a:r>
                      <a:endParaRPr lang="it-IT" sz="105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Veneto</a:t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(42,1) </a:t>
                      </a:r>
                      <a:r>
                        <a:rPr lang="it-IT" sz="105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05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Nord est</a:t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(41,8) </a:t>
                      </a:r>
                      <a:r>
                        <a:rPr lang="it-IT" sz="105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05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Italia</a:t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(41,8) </a:t>
                      </a:r>
                      <a:r>
                        <a:rPr lang="it-IT" sz="105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105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Punteggio percentuale </a:t>
                      </a:r>
                      <a:b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 dirty="0">
                          <a:solidFill>
                            <a:srgbClr val="3B576D"/>
                          </a:solidFill>
                          <a:latin typeface="normal Verdana"/>
                        </a:rPr>
                        <a:t>osservato </a:t>
                      </a:r>
                      <a:r>
                        <a:rPr lang="it-IT" sz="1050" b="0" i="0" baseline="30000" dirty="0">
                          <a:solidFill>
                            <a:srgbClr val="3B576D"/>
                          </a:solidFill>
                          <a:latin typeface="normal Verdana"/>
                        </a:rPr>
                        <a:t>6</a:t>
                      </a:r>
                      <a:endParaRPr lang="it-IT" sz="105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1050" b="0" i="0">
                          <a:solidFill>
                            <a:srgbClr val="3B576D"/>
                          </a:solidFill>
                          <a:latin typeface="normal Verdana"/>
                        </a:rPr>
                        <a:t> in</a:t>
                      </a:r>
                      <a:br>
                        <a:rPr lang="it-IT" sz="105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105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 </a:t>
                      </a:r>
                      <a:r>
                        <a:rPr lang="it-IT" sz="105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7</a:t>
                      </a:r>
                      <a:endParaRPr lang="it-IT" sz="105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504091"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406010320201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36,3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90,5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191,1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latin typeface="normal Verdana"/>
                        </a:rPr>
                        <a:t>36,3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0,0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91"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406010320202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48,3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85,7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213,8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latin typeface="normal Verdana"/>
                        </a:rPr>
                        <a:t>48,7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latin typeface="normal Verdana"/>
                        </a:rPr>
                        <a:t>0,8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91"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406010320203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50,8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93,8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217,6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51,6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latin typeface="normal Verdana"/>
                        </a:rPr>
                        <a:t>1,6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91"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406010320204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34,0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93,8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180,9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34,0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latin typeface="normal Verdana"/>
                        </a:rPr>
                        <a:t>0,0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91"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406010320205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29,6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92,9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179,1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29,6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latin typeface="normal Verdana"/>
                        </a:rPr>
                        <a:t>0,0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91"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BLIC831003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39,5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91,4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>
                          <a:latin typeface="normal Verdana"/>
                        </a:rPr>
                        <a:t>196,0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0" i="0" dirty="0">
                          <a:latin typeface="normal Verdana"/>
                        </a:rPr>
                        <a:t>39,8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5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05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  <a:endParaRPr lang="it-IT" sz="1050" dirty="0"/>
                    </a:p>
                  </a:txBody>
                  <a:tcPr marL="47532" marR="47532" marT="23766" marB="23766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241" name="AutoShape 1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2" name="AutoShape 2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3" name="AutoShape 3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4" name="AutoShape 4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5" name="AutoShape 5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6" name="AutoShape 6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7" name="AutoShape 7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8" name="AutoShape 8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9" name="AutoShape 9" descr="sup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0" name="AutoShape 10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1" name="AutoShape 11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2" name="AutoShape 12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3" name="AutoShape 13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4" name="AutoShape 14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5" name="AutoShape 15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6" name="AutoShape 16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7" name="AutoShape 17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58" name="AutoShape 18" descr="inferior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" name="Freccia in giù 23"/>
          <p:cNvSpPr/>
          <p:nvPr/>
        </p:nvSpPr>
        <p:spPr>
          <a:xfrm>
            <a:off x="4572000" y="602128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in giù 24"/>
          <p:cNvSpPr/>
          <p:nvPr/>
        </p:nvSpPr>
        <p:spPr>
          <a:xfrm>
            <a:off x="5436096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in giù 25"/>
          <p:cNvSpPr/>
          <p:nvPr/>
        </p:nvSpPr>
        <p:spPr>
          <a:xfrm>
            <a:off x="6372200" y="551723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giù 26"/>
          <p:cNvSpPr/>
          <p:nvPr/>
        </p:nvSpPr>
        <p:spPr>
          <a:xfrm>
            <a:off x="5436096" y="551723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in giù 27"/>
          <p:cNvSpPr/>
          <p:nvPr/>
        </p:nvSpPr>
        <p:spPr>
          <a:xfrm>
            <a:off x="4572000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ccia in giù 28"/>
          <p:cNvSpPr/>
          <p:nvPr/>
        </p:nvSpPr>
        <p:spPr>
          <a:xfrm>
            <a:off x="6372200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in giù 29"/>
          <p:cNvSpPr/>
          <p:nvPr/>
        </p:nvSpPr>
        <p:spPr>
          <a:xfrm>
            <a:off x="4572000" y="551723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in giù 30"/>
          <p:cNvSpPr/>
          <p:nvPr/>
        </p:nvSpPr>
        <p:spPr>
          <a:xfrm>
            <a:off x="6372200" y="602128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reccia in giù 31"/>
          <p:cNvSpPr/>
          <p:nvPr/>
        </p:nvSpPr>
        <p:spPr>
          <a:xfrm>
            <a:off x="5436096" y="602128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reccia in su 32"/>
          <p:cNvSpPr/>
          <p:nvPr/>
        </p:nvSpPr>
        <p:spPr>
          <a:xfrm>
            <a:off x="4572000" y="4005064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Freccia in su 33"/>
          <p:cNvSpPr/>
          <p:nvPr/>
        </p:nvSpPr>
        <p:spPr>
          <a:xfrm>
            <a:off x="4572000" y="4509120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reccia in su 34"/>
          <p:cNvSpPr/>
          <p:nvPr/>
        </p:nvSpPr>
        <p:spPr>
          <a:xfrm>
            <a:off x="5436096" y="4005064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reccia in su 35"/>
          <p:cNvSpPr/>
          <p:nvPr/>
        </p:nvSpPr>
        <p:spPr>
          <a:xfrm>
            <a:off x="6372200" y="4005064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reccia in su 36"/>
          <p:cNvSpPr/>
          <p:nvPr/>
        </p:nvSpPr>
        <p:spPr>
          <a:xfrm>
            <a:off x="5436096" y="4509120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in su 37"/>
          <p:cNvSpPr/>
          <p:nvPr/>
        </p:nvSpPr>
        <p:spPr>
          <a:xfrm>
            <a:off x="6372200" y="4509120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in giù 38"/>
          <p:cNvSpPr/>
          <p:nvPr/>
        </p:nvSpPr>
        <p:spPr>
          <a:xfrm>
            <a:off x="4572000" y="501317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in giù 41"/>
          <p:cNvSpPr/>
          <p:nvPr/>
        </p:nvSpPr>
        <p:spPr>
          <a:xfrm>
            <a:off x="5436096" y="501317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in giù 42"/>
          <p:cNvSpPr/>
          <p:nvPr/>
        </p:nvSpPr>
        <p:spPr>
          <a:xfrm>
            <a:off x="6372200" y="501317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Tiziana\Downloads\BLIC831003_406010320202_2017_grd_2_RefVal_Graf_5a_Confronto_con_risultato_nazionale_item_per_item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701980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Tiziana\Downloads\BLIC831003_406010320203_2017_grd_2_RefVal_Graf_5a_Confronto_con_risultato_nazionale_item_per_item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846" y="1047750"/>
            <a:ext cx="8402625" cy="4685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Tiziana\Downloads\BLIC831003_406010320204_2017_grd_2_RefVal_Graf_5a_Confronto_con_risultato_nazionale_item_per_item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625" y="764704"/>
            <a:ext cx="8673376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Tiziana\Downloads\BLIC831003_406010320205_2017_grd_2_RefVal_Graf_5a_Confronto_con_risultato_nazionale_item_per_item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47751"/>
            <a:ext cx="8558895" cy="4685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Item per item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Grafici MATEMATICA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Tiziana\Downloads\BLIC831003_406010320201_2017_grd_2_RefVal_Graf_5b_Confronto_con_risultato_nazionale_item_per_item_Matemat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1047750"/>
            <a:ext cx="89535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Tiziana\Downloads\BLIC831003_406010320202_2017_grd_2_RefVal_Graf_5b_Confronto_con_risultato_nazionale_item_per_item_Matemat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1047750"/>
            <a:ext cx="89535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Tiziana\Downloads\BLIC831003_406010320203_2017_grd_2_RefVal_Graf_5b_Confronto_con_risultato_nazionale_item_per_item_Matemat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980728"/>
            <a:ext cx="8953500" cy="4829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Tiziana\Downloads\BLIC831003_406010320204_2017_grd_2_RefVal_Graf_5b_Confronto_con_risultato_nazionale_item_per_item_Matemat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1047750"/>
            <a:ext cx="89535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Tiziana\Downloads\BLIC831003_406010320205_2017_grd_2_RefVal_Graf_5b_Confronto_con_risultato_nazionale_item_per_item_Matemat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1047750"/>
            <a:ext cx="89535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40" y="332658"/>
          <a:ext cx="8352927" cy="5976660"/>
        </p:xfrm>
        <a:graphic>
          <a:graphicData uri="http://schemas.openxmlformats.org/drawingml/2006/table">
            <a:tbl>
              <a:tblPr/>
              <a:tblGrid>
                <a:gridCol w="928103"/>
                <a:gridCol w="928103"/>
                <a:gridCol w="928103"/>
                <a:gridCol w="928103"/>
                <a:gridCol w="928103"/>
                <a:gridCol w="928103"/>
                <a:gridCol w="928103"/>
                <a:gridCol w="928103"/>
                <a:gridCol w="928103"/>
              </a:tblGrid>
              <a:tr h="279713">
                <a:tc gridSpan="9">
                  <a:txBody>
                    <a:bodyPr/>
                    <a:lstStyle/>
                    <a:p>
                      <a:pPr algn="ctr"/>
                      <a:r>
                        <a:rPr lang="it-IT" sz="900" b="1" i="0" dirty="0">
                          <a:solidFill>
                            <a:srgbClr val="3B576D"/>
                          </a:solidFill>
                          <a:latin typeface="normal Verdana"/>
                        </a:rPr>
                        <a:t>Istituzione scolastica nel suo </a:t>
                      </a:r>
                      <a:r>
                        <a:rPr lang="it-IT" sz="900" b="1" i="0" dirty="0" smtClean="0">
                          <a:solidFill>
                            <a:srgbClr val="3B576D"/>
                          </a:solidFill>
                          <a:latin typeface="normal Verdana"/>
                        </a:rPr>
                        <a:t>complesso - MATEMATICA</a:t>
                      </a:r>
                      <a:endParaRPr lang="it-IT" sz="900" b="0" i="0" dirty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36847"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Classi/Istituto</a:t>
                      </a: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Media del punteggio 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al netto del </a:t>
                      </a:r>
                      <a:r>
                        <a:rPr lang="it-IT" sz="900" b="0" i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9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1a</a:t>
                      </a: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endParaRPr lang="it-IT" sz="9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 di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partecipazione alla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prova di Matematica</a:t>
                      </a:r>
                      <a:r>
                        <a:rPr lang="it-IT" sz="9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1b</a:t>
                      </a: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endParaRPr lang="it-IT" sz="9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Esiti degli studenti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al netto del </a:t>
                      </a:r>
                      <a:r>
                        <a:rPr lang="it-IT" sz="900" b="0" i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/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nella stessa scala del 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rapporto nazionale </a:t>
                      </a:r>
                      <a:r>
                        <a:rPr lang="it-IT" sz="9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1d</a:t>
                      </a:r>
                      <a:endParaRPr lang="it-IT" sz="9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Veneto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(53,7) </a:t>
                      </a:r>
                      <a:r>
                        <a:rPr lang="it-IT" sz="9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9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Nord est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(52,7) </a:t>
                      </a:r>
                      <a:r>
                        <a:rPr lang="it-IT" sz="9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9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Punteggio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Italia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(52,4) </a:t>
                      </a:r>
                      <a:r>
                        <a:rPr lang="it-IT" sz="9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5</a:t>
                      </a:r>
                      <a:endParaRPr lang="it-IT" sz="9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Punteggio percentuale 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osservato </a:t>
                      </a:r>
                      <a:r>
                        <a:rPr lang="it-IT" sz="9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6</a:t>
                      </a:r>
                      <a:endParaRPr lang="it-IT" sz="9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1">
                          <a:solidFill>
                            <a:srgbClr val="3B576D"/>
                          </a:solidFill>
                          <a:latin typeface="normal Verdana"/>
                        </a:rPr>
                        <a:t>Cheating</a:t>
                      </a: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 in</a:t>
                      </a:r>
                      <a:b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</a:br>
                      <a:r>
                        <a:rPr lang="it-IT" sz="900" b="0" i="0">
                          <a:solidFill>
                            <a:srgbClr val="3B576D"/>
                          </a:solidFill>
                          <a:latin typeface="normal Verdana"/>
                        </a:rPr>
                        <a:t>percentuale </a:t>
                      </a:r>
                      <a:r>
                        <a:rPr lang="it-IT" sz="900" b="0" i="0" baseline="30000">
                          <a:solidFill>
                            <a:srgbClr val="3B576D"/>
                          </a:solidFill>
                          <a:latin typeface="normal Verdana"/>
                        </a:rPr>
                        <a:t>7</a:t>
                      </a:r>
                      <a:endParaRPr lang="it-IT" sz="900" b="0" i="0">
                        <a:solidFill>
                          <a:srgbClr val="3B576D"/>
                        </a:solidFill>
                        <a:latin typeface="normal Verdana"/>
                      </a:endParaRPr>
                    </a:p>
                  </a:txBody>
                  <a:tcPr marL="14854" marR="14854" marT="14854" marB="148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543350"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406010320201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55,2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90,5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205,7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55,3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0,1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350"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406010320202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50,8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92,9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197,8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50,8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0,0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350"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406010320203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55,9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93,8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206,0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56,0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 dirty="0">
                          <a:latin typeface="normal Verdana"/>
                        </a:rPr>
                        <a:t>0,1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350"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406010320204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49,7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87,5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194,8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 dirty="0">
                          <a:latin typeface="normal Verdana"/>
                        </a:rPr>
                        <a:t>49,7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0,0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350"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406010320205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55,2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92,9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205,7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 dirty="0">
                          <a:latin typeface="normal Verdana"/>
                        </a:rPr>
                        <a:t>55,2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0,0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350"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BLIC831003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53,5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91,4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>
                          <a:latin typeface="normal Verdana"/>
                        </a:rPr>
                        <a:t>202,3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i="0" dirty="0">
                        <a:latin typeface="normal Verdana"/>
                      </a:endParaRP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 dirty="0">
                          <a:latin typeface="normal Verdana"/>
                        </a:rPr>
                        <a:t>53,6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i="0" dirty="0">
                          <a:latin typeface="normal Verdana"/>
                        </a:rPr>
                        <a:t>0,1</a:t>
                      </a:r>
                    </a:p>
                  </a:txBody>
                  <a:tcPr marL="24756" marR="24756" marT="24756" marB="24756" anchor="ctr">
                    <a:lnL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E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3B576D"/>
                </a:solidFill>
                <a:effectLst/>
                <a:latin typeface="normal Verdana"/>
                <a:cs typeface="Arial" pitchFamily="34" charset="0"/>
              </a:rPr>
              <a:t>Tavola 1B Matematica</a:t>
            </a:r>
            <a:endParaRPr kumimoji="0" lang="it-IT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 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 </a:t>
            </a:r>
            <a:r>
              <a:rPr kumimoji="0" lang="it-IT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normal Verdana"/>
                <a:cs typeface="Arial" pitchFamily="34" charset="0"/>
              </a:rPr>
              <a:t>        </a:t>
            </a:r>
          </a:p>
        </p:txBody>
      </p:sp>
      <p:sp>
        <p:nvSpPr>
          <p:cNvPr id="15362" name="AutoShape 2" descr="pari"/>
          <p:cNvSpPr>
            <a:spLocks noChangeAspect="1" noChangeArrowheads="1"/>
          </p:cNvSpPr>
          <p:nvPr/>
        </p:nvSpPr>
        <p:spPr bwMode="auto">
          <a:xfrm>
            <a:off x="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3" name="AutoShape 3" descr="superiore"/>
          <p:cNvSpPr>
            <a:spLocks noChangeAspect="1" noChangeArrowheads="1"/>
          </p:cNvSpPr>
          <p:nvPr/>
        </p:nvSpPr>
        <p:spPr bwMode="auto">
          <a:xfrm>
            <a:off x="3175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4" name="AutoShape 4" descr="superiore"/>
          <p:cNvSpPr>
            <a:spLocks noChangeAspect="1" noChangeArrowheads="1"/>
          </p:cNvSpPr>
          <p:nvPr/>
        </p:nvSpPr>
        <p:spPr bwMode="auto">
          <a:xfrm>
            <a:off x="41910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5" name="AutoShape 5" descr="inferiore"/>
          <p:cNvSpPr>
            <a:spLocks noChangeAspect="1" noChangeArrowheads="1"/>
          </p:cNvSpPr>
          <p:nvPr/>
        </p:nvSpPr>
        <p:spPr bwMode="auto">
          <a:xfrm>
            <a:off x="77152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6" name="AutoShape 6" descr="inferiore"/>
          <p:cNvSpPr>
            <a:spLocks noChangeAspect="1" noChangeArrowheads="1"/>
          </p:cNvSpPr>
          <p:nvPr/>
        </p:nvSpPr>
        <p:spPr bwMode="auto">
          <a:xfrm>
            <a:off x="112395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7" name="AutoShape 7" descr="inferiore"/>
          <p:cNvSpPr>
            <a:spLocks noChangeAspect="1" noChangeArrowheads="1"/>
          </p:cNvSpPr>
          <p:nvPr/>
        </p:nvSpPr>
        <p:spPr bwMode="auto">
          <a:xfrm>
            <a:off x="147637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8" name="AutoShape 8" descr="pari"/>
          <p:cNvSpPr>
            <a:spLocks noChangeAspect="1" noChangeArrowheads="1"/>
          </p:cNvSpPr>
          <p:nvPr/>
        </p:nvSpPr>
        <p:spPr bwMode="auto">
          <a:xfrm>
            <a:off x="182880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9" name="AutoShape 9" descr="superiore"/>
          <p:cNvSpPr>
            <a:spLocks noChangeAspect="1" noChangeArrowheads="1"/>
          </p:cNvSpPr>
          <p:nvPr/>
        </p:nvSpPr>
        <p:spPr bwMode="auto">
          <a:xfrm>
            <a:off x="218122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0" name="AutoShape 10" descr="superiore"/>
          <p:cNvSpPr>
            <a:spLocks noChangeAspect="1" noChangeArrowheads="1"/>
          </p:cNvSpPr>
          <p:nvPr/>
        </p:nvSpPr>
        <p:spPr bwMode="auto">
          <a:xfrm>
            <a:off x="253365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1" name="AutoShape 11" descr="inferiore"/>
          <p:cNvSpPr>
            <a:spLocks noChangeAspect="1" noChangeArrowheads="1"/>
          </p:cNvSpPr>
          <p:nvPr/>
        </p:nvSpPr>
        <p:spPr bwMode="auto">
          <a:xfrm>
            <a:off x="288607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2" name="AutoShape 12" descr="inferiore"/>
          <p:cNvSpPr>
            <a:spLocks noChangeAspect="1" noChangeArrowheads="1"/>
          </p:cNvSpPr>
          <p:nvPr/>
        </p:nvSpPr>
        <p:spPr bwMode="auto">
          <a:xfrm>
            <a:off x="323850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3" name="AutoShape 13" descr="inferiore"/>
          <p:cNvSpPr>
            <a:spLocks noChangeAspect="1" noChangeArrowheads="1"/>
          </p:cNvSpPr>
          <p:nvPr/>
        </p:nvSpPr>
        <p:spPr bwMode="auto">
          <a:xfrm>
            <a:off x="359092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4" name="AutoShape 14" descr="pari"/>
          <p:cNvSpPr>
            <a:spLocks noChangeAspect="1" noChangeArrowheads="1"/>
          </p:cNvSpPr>
          <p:nvPr/>
        </p:nvSpPr>
        <p:spPr bwMode="auto">
          <a:xfrm>
            <a:off x="394335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5" name="AutoShape 15" descr="superiore"/>
          <p:cNvSpPr>
            <a:spLocks noChangeAspect="1" noChangeArrowheads="1"/>
          </p:cNvSpPr>
          <p:nvPr/>
        </p:nvSpPr>
        <p:spPr bwMode="auto">
          <a:xfrm>
            <a:off x="429577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6" name="AutoShape 16" descr="superiore"/>
          <p:cNvSpPr>
            <a:spLocks noChangeAspect="1" noChangeArrowheads="1"/>
          </p:cNvSpPr>
          <p:nvPr/>
        </p:nvSpPr>
        <p:spPr bwMode="auto">
          <a:xfrm>
            <a:off x="464820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7" name="AutoShape 17" descr="pari"/>
          <p:cNvSpPr>
            <a:spLocks noChangeAspect="1" noChangeArrowheads="1"/>
          </p:cNvSpPr>
          <p:nvPr/>
        </p:nvSpPr>
        <p:spPr bwMode="auto">
          <a:xfrm>
            <a:off x="500062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8" name="AutoShape 18" descr="pari"/>
          <p:cNvSpPr>
            <a:spLocks noChangeAspect="1" noChangeArrowheads="1"/>
          </p:cNvSpPr>
          <p:nvPr/>
        </p:nvSpPr>
        <p:spPr bwMode="auto">
          <a:xfrm>
            <a:off x="5353050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79" name="AutoShape 19" descr="superiore"/>
          <p:cNvSpPr>
            <a:spLocks noChangeAspect="1" noChangeArrowheads="1"/>
          </p:cNvSpPr>
          <p:nvPr/>
        </p:nvSpPr>
        <p:spPr bwMode="auto">
          <a:xfrm>
            <a:off x="5705475" y="-76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Freccia in su 21"/>
          <p:cNvSpPr/>
          <p:nvPr/>
        </p:nvSpPr>
        <p:spPr>
          <a:xfrm>
            <a:off x="5436096" y="3140968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in su 22"/>
          <p:cNvSpPr/>
          <p:nvPr/>
        </p:nvSpPr>
        <p:spPr>
          <a:xfrm>
            <a:off x="6372200" y="3140968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in su 23"/>
          <p:cNvSpPr/>
          <p:nvPr/>
        </p:nvSpPr>
        <p:spPr>
          <a:xfrm>
            <a:off x="5436096" y="4221088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in su 24"/>
          <p:cNvSpPr/>
          <p:nvPr/>
        </p:nvSpPr>
        <p:spPr>
          <a:xfrm>
            <a:off x="6372200" y="4221088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in su 25"/>
          <p:cNvSpPr/>
          <p:nvPr/>
        </p:nvSpPr>
        <p:spPr>
          <a:xfrm>
            <a:off x="5436096" y="5301208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su 26"/>
          <p:cNvSpPr/>
          <p:nvPr/>
        </p:nvSpPr>
        <p:spPr>
          <a:xfrm>
            <a:off x="6372200" y="5301208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in su 27"/>
          <p:cNvSpPr/>
          <p:nvPr/>
        </p:nvSpPr>
        <p:spPr>
          <a:xfrm>
            <a:off x="6372200" y="5877272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ccia bidirezionale orizzontale 28"/>
          <p:cNvSpPr/>
          <p:nvPr/>
        </p:nvSpPr>
        <p:spPr>
          <a:xfrm>
            <a:off x="4283968" y="3212976"/>
            <a:ext cx="504056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bidirezionale orizzontale 30"/>
          <p:cNvSpPr/>
          <p:nvPr/>
        </p:nvSpPr>
        <p:spPr>
          <a:xfrm>
            <a:off x="4283968" y="4293096"/>
            <a:ext cx="504056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reccia bidirezionale orizzontale 32"/>
          <p:cNvSpPr/>
          <p:nvPr/>
        </p:nvSpPr>
        <p:spPr>
          <a:xfrm>
            <a:off x="4283968" y="5373216"/>
            <a:ext cx="504056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Freccia bidirezionale orizzontale 33"/>
          <p:cNvSpPr/>
          <p:nvPr/>
        </p:nvSpPr>
        <p:spPr>
          <a:xfrm>
            <a:off x="4283968" y="5949280"/>
            <a:ext cx="57606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reccia bidirezionale orizzontale 34"/>
          <p:cNvSpPr/>
          <p:nvPr/>
        </p:nvSpPr>
        <p:spPr>
          <a:xfrm>
            <a:off x="5220072" y="5949280"/>
            <a:ext cx="57606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in giù 38"/>
          <p:cNvSpPr/>
          <p:nvPr/>
        </p:nvSpPr>
        <p:spPr>
          <a:xfrm>
            <a:off x="4427984" y="371703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in giù 40"/>
          <p:cNvSpPr/>
          <p:nvPr/>
        </p:nvSpPr>
        <p:spPr>
          <a:xfrm>
            <a:off x="5436096" y="371703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in giù 41"/>
          <p:cNvSpPr/>
          <p:nvPr/>
        </p:nvSpPr>
        <p:spPr>
          <a:xfrm>
            <a:off x="6372200" y="371703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in giù 42"/>
          <p:cNvSpPr/>
          <p:nvPr/>
        </p:nvSpPr>
        <p:spPr>
          <a:xfrm>
            <a:off x="4427984" y="479715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Freccia in giù 43"/>
          <p:cNvSpPr/>
          <p:nvPr/>
        </p:nvSpPr>
        <p:spPr>
          <a:xfrm>
            <a:off x="5436096" y="479715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ccia in giù 44"/>
          <p:cNvSpPr/>
          <p:nvPr/>
        </p:nvSpPr>
        <p:spPr>
          <a:xfrm>
            <a:off x="6372200" y="479715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ownloads\BLIC831003_2017_grd_2__RefVal_Graf_1a_Risultato_complessivo_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8244408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iziana\Downloads\BLIC831003_2017_grd_2__RefVal_Graf_1b_Risultato_complessivo_Matematica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85875"/>
            <a:ext cx="8424936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sz="quarter" idx="4294967295"/>
          </p:nvPr>
        </p:nvGraphicFramePr>
        <p:xfrm>
          <a:off x="467545" y="260647"/>
          <a:ext cx="8424934" cy="6647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2"/>
                <a:gridCol w="1203562"/>
                <a:gridCol w="1203562"/>
                <a:gridCol w="1203562"/>
                <a:gridCol w="1203562"/>
                <a:gridCol w="1027180"/>
                <a:gridCol w="1379944"/>
              </a:tblGrid>
              <a:tr h="80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Classi/Istituto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Media del punteggio</a:t>
                      </a:r>
                      <a:b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Punteggio Veneto</a:t>
                      </a:r>
                      <a:b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42,1 (5)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Punteggio Nord est</a:t>
                      </a:r>
                      <a:b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41,8 (5)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Punteggio Italia</a:t>
                      </a:r>
                      <a:b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41,8 (5)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Italiano</a:t>
                      </a:r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Rapporto</a:t>
                      </a:r>
                    </a:p>
                    <a:p>
                      <a:r>
                        <a:rPr lang="it-IT" sz="1000" dirty="0" smtClean="0"/>
                        <a:t>Italiano</a:t>
                      </a:r>
                    </a:p>
                    <a:p>
                      <a:r>
                        <a:rPr lang="it-IT" sz="1000" dirty="0" smtClean="0"/>
                        <a:t>matematica</a:t>
                      </a:r>
                      <a:endParaRPr lang="it-IT" sz="1000" dirty="0"/>
                    </a:p>
                  </a:txBody>
                  <a:tcPr/>
                </a:tc>
              </a:tr>
              <a:tr h="327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406010320201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36,3</a:t>
                      </a:r>
                      <a:endParaRPr lang="it-IT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Batang" pitchFamily="18" charset="-127"/>
                          <a:ea typeface="Batang" pitchFamily="18" charset="-127"/>
                          <a:cs typeface="Aharoni" pitchFamily="2" charset="-79"/>
                        </a:rPr>
                        <a:t>__</a:t>
                      </a:r>
                      <a:endParaRPr lang="it-IT" sz="1000" b="0" dirty="0">
                        <a:latin typeface="Batang" pitchFamily="18" charset="-127"/>
                        <a:ea typeface="Batang" pitchFamily="18" charset="-127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 #  __</a:t>
                      </a:r>
                      <a:endParaRPr lang="it-IT" sz="1000" b="0" dirty="0"/>
                    </a:p>
                  </a:txBody>
                  <a:tcPr/>
                </a:tc>
              </a:tr>
              <a:tr h="327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406010320202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48,3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superiore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significativamente superiore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significativamente superiore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Batang" pitchFamily="18" charset="-127"/>
                          <a:ea typeface="Batang" pitchFamily="18" charset="-127"/>
                          <a:cs typeface="Aharoni" pitchFamily="2" charset="-79"/>
                        </a:rPr>
                        <a:t>+</a:t>
                      </a:r>
                      <a:endParaRPr lang="it-IT" sz="1000" b="0" dirty="0">
                        <a:latin typeface="Batang" pitchFamily="18" charset="-127"/>
                        <a:ea typeface="Batang" pitchFamily="18" charset="-127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# +</a:t>
                      </a:r>
                      <a:endParaRPr lang="it-IT" sz="1000" b="0" dirty="0"/>
                    </a:p>
                  </a:txBody>
                  <a:tcPr/>
                </a:tc>
              </a:tr>
              <a:tr h="327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406010320203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50,8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superiore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superiore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significativamente superiore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Batang" pitchFamily="18" charset="-127"/>
                          <a:ea typeface="Batang" pitchFamily="18" charset="-127"/>
                          <a:cs typeface="Aharoni" pitchFamily="2" charset="-79"/>
                        </a:rPr>
                        <a:t>+</a:t>
                      </a:r>
                      <a:endParaRPr lang="it-IT" sz="1000" b="0" dirty="0">
                        <a:latin typeface="Batang" pitchFamily="18" charset="-127"/>
                        <a:ea typeface="Batang" pitchFamily="18" charset="-127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=   </a:t>
                      </a:r>
                      <a:r>
                        <a:rPr lang="it-IT" sz="1000" b="0" dirty="0" smtClean="0"/>
                        <a:t>+</a:t>
                      </a:r>
                      <a:endParaRPr lang="it-IT" sz="1000" b="0" dirty="0"/>
                    </a:p>
                  </a:txBody>
                  <a:tcPr/>
                </a:tc>
              </a:tr>
              <a:tr h="327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406010320204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34,0</a:t>
                      </a:r>
                      <a:endParaRPr lang="it-IT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Batang" pitchFamily="18" charset="-127"/>
                          <a:ea typeface="Batang" pitchFamily="18" charset="-127"/>
                          <a:cs typeface="Aharoni" pitchFamily="2" charset="-79"/>
                        </a:rPr>
                        <a:t>_</a:t>
                      </a:r>
                      <a:endParaRPr lang="it-IT" sz="1000" b="0" dirty="0">
                        <a:latin typeface="Batang" pitchFamily="18" charset="-127"/>
                        <a:ea typeface="Batang" pitchFamily="18" charset="-127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=  </a:t>
                      </a:r>
                      <a:r>
                        <a:rPr lang="it-IT" sz="1000" b="0" baseline="0" dirty="0" smtClean="0"/>
                        <a:t> __</a:t>
                      </a:r>
                      <a:endParaRPr lang="it-IT" sz="1000" b="0" dirty="0"/>
                    </a:p>
                  </a:txBody>
                  <a:tcPr/>
                </a:tc>
              </a:tr>
              <a:tr h="327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406010320205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29,6</a:t>
                      </a:r>
                      <a:endParaRPr lang="it-IT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Batang" pitchFamily="18" charset="-127"/>
                          <a:ea typeface="Batang" pitchFamily="18" charset="-127"/>
                          <a:cs typeface="Aharoni" pitchFamily="2" charset="-79"/>
                        </a:rPr>
                        <a:t>_</a:t>
                      </a:r>
                      <a:endParaRPr lang="it-IT" sz="1000" b="0" dirty="0">
                        <a:latin typeface="Batang" pitchFamily="18" charset="-127"/>
                        <a:ea typeface="Batang" pitchFamily="18" charset="-127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# __</a:t>
                      </a:r>
                      <a:endParaRPr lang="it-IT" sz="1000" b="0" dirty="0"/>
                    </a:p>
                  </a:txBody>
                  <a:tcPr/>
                </a:tc>
              </a:tr>
              <a:tr h="327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BLIC831003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39,5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Batang" pitchFamily="18" charset="-127"/>
                        <a:ea typeface="Batang" pitchFamily="18" charset="-127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000" b="1" dirty="0"/>
                    </a:p>
                  </a:txBody>
                  <a:tcPr/>
                </a:tc>
              </a:tr>
              <a:tr h="572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Classi/Istituto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Media del punteggio</a:t>
                      </a:r>
                      <a:b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Punteggio Veneto</a:t>
                      </a:r>
                      <a:b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53,7 (5)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Punteggio Nord est</a:t>
                      </a:r>
                      <a:b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52,7 (5)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Punteggio Italia</a:t>
                      </a:r>
                      <a:b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52,4 (5)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solidFill>
                            <a:schemeClr val="tx1"/>
                          </a:solidFill>
                          <a:latin typeface="Batang" pitchFamily="18" charset="-127"/>
                          <a:ea typeface="Batang" pitchFamily="18" charset="-127"/>
                          <a:cs typeface="Aharoni" pitchFamily="2" charset="-79"/>
                        </a:rPr>
                        <a:t>Matematica</a:t>
                      </a:r>
                      <a:endParaRPr lang="it-IT" sz="1000" b="0" dirty="0">
                        <a:solidFill>
                          <a:schemeClr val="tx1"/>
                        </a:solidFill>
                        <a:latin typeface="Batang" pitchFamily="18" charset="-127"/>
                        <a:ea typeface="Batang" pitchFamily="18" charset="-127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406010320201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55,2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non significativamente differente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superiore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significativamente superiore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baseline="-25000" dirty="0" smtClean="0">
                          <a:latin typeface="Batang" pitchFamily="18" charset="-127"/>
                          <a:ea typeface="Batang" pitchFamily="18" charset="-127"/>
                          <a:cs typeface="Aharoni" pitchFamily="2" charset="-79"/>
                        </a:rPr>
                        <a:t>+</a:t>
                      </a:r>
                      <a:endParaRPr lang="it-IT" sz="1000" b="0" baseline="-25000" dirty="0">
                        <a:latin typeface="Batang" pitchFamily="18" charset="-127"/>
                        <a:ea typeface="Batang" pitchFamily="18" charset="-127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 # +</a:t>
                      </a:r>
                      <a:endParaRPr lang="it-IT" sz="1000" b="0" baseline="-25000" dirty="0">
                        <a:latin typeface="Batang" pitchFamily="18" charset="-127"/>
                        <a:ea typeface="Batang" pitchFamily="18" charset="-127"/>
                        <a:cs typeface="Aharoni" pitchFamily="2" charset="-79"/>
                      </a:endParaRPr>
                    </a:p>
                  </a:txBody>
                  <a:tcPr/>
                </a:tc>
              </a:tr>
              <a:tr h="327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406010320202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50,8</a:t>
                      </a:r>
                      <a:endParaRPr lang="it-IT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Batang" pitchFamily="18" charset="-127"/>
                          <a:ea typeface="Batang" pitchFamily="18" charset="-127"/>
                          <a:cs typeface="Aharoni" pitchFamily="2" charset="-79"/>
                        </a:rPr>
                        <a:t>_</a:t>
                      </a:r>
                      <a:endParaRPr lang="it-IT" sz="1000" b="0" dirty="0">
                        <a:latin typeface="Batang" pitchFamily="18" charset="-127"/>
                        <a:ea typeface="Batang" pitchFamily="18" charset="-127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# __</a:t>
                      </a:r>
                      <a:endParaRPr lang="it-IT" sz="1000" b="1" dirty="0"/>
                    </a:p>
                  </a:txBody>
                  <a:tcPr/>
                </a:tc>
              </a:tr>
              <a:tr h="496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406010320203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55,9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non significativamente differente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superiore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significativamente superiore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Batang" pitchFamily="18" charset="-127"/>
                          <a:ea typeface="Batang" pitchFamily="18" charset="-127"/>
                          <a:cs typeface="Aharoni" pitchFamily="2" charset="-79"/>
                        </a:rPr>
                        <a:t>+</a:t>
                      </a:r>
                      <a:endParaRPr lang="it-IT" sz="1000" b="0" dirty="0">
                        <a:latin typeface="Batang" pitchFamily="18" charset="-127"/>
                        <a:ea typeface="Batang" pitchFamily="18" charset="-127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= +</a:t>
                      </a:r>
                      <a:endParaRPr lang="it-IT" sz="1000" b="1" dirty="0"/>
                    </a:p>
                  </a:txBody>
                  <a:tcPr/>
                </a:tc>
              </a:tr>
              <a:tr h="327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406010320204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49,7</a:t>
                      </a:r>
                      <a:endParaRPr lang="it-IT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significativamente inferiore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Batang" pitchFamily="18" charset="-127"/>
                          <a:ea typeface="Batang" pitchFamily="18" charset="-127"/>
                          <a:cs typeface="Aharoni" pitchFamily="2" charset="-79"/>
                        </a:rPr>
                        <a:t>_</a:t>
                      </a:r>
                      <a:endParaRPr lang="it-IT" sz="1000" b="0" dirty="0">
                        <a:latin typeface="Batang" pitchFamily="18" charset="-127"/>
                        <a:ea typeface="Batang" pitchFamily="18" charset="-127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= __</a:t>
                      </a:r>
                      <a:endParaRPr lang="it-IT" sz="1000" b="1" dirty="0"/>
                    </a:p>
                  </a:txBody>
                  <a:tcPr/>
                </a:tc>
              </a:tr>
              <a:tr h="496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406010320205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55,2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non significativamente differente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significativamente superiore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significativamente superiore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Batang" pitchFamily="18" charset="-127"/>
                          <a:ea typeface="Batang" pitchFamily="18" charset="-127"/>
                          <a:cs typeface="Aharoni" pitchFamily="2" charset="-79"/>
                        </a:rPr>
                        <a:t>+</a:t>
                      </a:r>
                      <a:endParaRPr lang="it-IT" sz="1000" b="0" dirty="0">
                        <a:latin typeface="Batang" pitchFamily="18" charset="-127"/>
                        <a:ea typeface="Batang" pitchFamily="18" charset="-127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#  +</a:t>
                      </a:r>
                      <a:endParaRPr lang="it-IT" sz="1000" b="1" dirty="0"/>
                    </a:p>
                  </a:txBody>
                  <a:tcPr/>
                </a:tc>
              </a:tr>
              <a:tr h="496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Calibri"/>
                          <a:ea typeface="Times New Roman"/>
                          <a:cs typeface="Times New Roman"/>
                        </a:rPr>
                        <a:t>BLIC831003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53,5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Calibri"/>
                          <a:ea typeface="Times New Roman"/>
                          <a:cs typeface="Times New Roman"/>
                        </a:rPr>
                        <a:t>non significativamente differente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Calibri"/>
                          <a:ea typeface="Times New Roman"/>
                          <a:cs typeface="Times New Roman"/>
                        </a:rPr>
                        <a:t>non significativamente differente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Calibri"/>
                          <a:ea typeface="Times New Roman"/>
                          <a:cs typeface="Times New Roman"/>
                        </a:rPr>
                        <a:t>significativamente superiore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it-IT" sz="1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 </a:t>
                      </a:r>
                      <a:endParaRPr lang="it-IT" sz="1000" b="1" dirty="0"/>
                    </a:p>
                  </a:txBody>
                  <a:tcPr/>
                </a:tc>
              </a:tr>
              <a:tr h="35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971600" y="908718"/>
          <a:ext cx="7560840" cy="5040563"/>
        </p:xfrm>
        <a:graphic>
          <a:graphicData uri="http://schemas.openxmlformats.org/drawingml/2006/table">
            <a:tbl>
              <a:tblPr/>
              <a:tblGrid>
                <a:gridCol w="1049226"/>
                <a:gridCol w="1049226"/>
                <a:gridCol w="1121312"/>
                <a:gridCol w="1049226"/>
                <a:gridCol w="1121312"/>
                <a:gridCol w="1049226"/>
                <a:gridCol w="1121312"/>
              </a:tblGrid>
              <a:tr h="45823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2017 per l'Istituzione scolastica BLIC831003. Scuola Primaria - Classi seconde. Ruolo: Referente per la valutazione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823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2A - Parti della </a:t>
                      </a:r>
                      <a:r>
                        <a:rPr lang="it-IT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prova Italiano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823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82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Testo narrativo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Esercizi linguistici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Prova complessiva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82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Classi/Istituto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406010320201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37,8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42,6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23,7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34,8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36,3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41,8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406010320202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50,1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33,1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48,3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82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406010320203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51,7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42,6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50,8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82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406010320204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36,9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10,0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34,0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82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406010320205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31,2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15,4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82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BLIC831003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41,3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24,8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39,5</a:t>
                      </a:r>
                    </a:p>
                  </a:txBody>
                  <a:tcPr marL="6467" marR="6467" marT="6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755573" y="764701"/>
          <a:ext cx="7776865" cy="4824534"/>
        </p:xfrm>
        <a:graphic>
          <a:graphicData uri="http://schemas.openxmlformats.org/drawingml/2006/table">
            <a:tbl>
              <a:tblPr/>
              <a:tblGrid>
                <a:gridCol w="936107"/>
                <a:gridCol w="740879"/>
                <a:gridCol w="896100"/>
                <a:gridCol w="838493"/>
                <a:gridCol w="896100"/>
                <a:gridCol w="838493"/>
                <a:gridCol w="896100"/>
                <a:gridCol w="838493"/>
                <a:gridCol w="896100"/>
              </a:tblGrid>
              <a:tr h="43859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2017 per l'Istituzione scolastica BLIC831003. Scuola Primaria - Classi seconde. Ruolo: Referente per la valutazione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859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3A </a:t>
                      </a:r>
                      <a:r>
                        <a:rPr lang="it-IT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 Ambiti Matematica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859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Numeri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Dati e previsioni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Spazio e figure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Prova complessiva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Classi/Istituto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53,3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50,4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53,6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48,4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59,8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58,6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52,4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47,2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43,1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62,5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55,1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51,9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59,9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406010320204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49,1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48,6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51,8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53,9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46,2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63,5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BLIC831003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51,9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49,2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59,4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899589" y="1052736"/>
          <a:ext cx="7344818" cy="5112569"/>
        </p:xfrm>
        <a:graphic>
          <a:graphicData uri="http://schemas.openxmlformats.org/drawingml/2006/table">
            <a:tbl>
              <a:tblPr/>
              <a:tblGrid>
                <a:gridCol w="936107"/>
                <a:gridCol w="647713"/>
                <a:gridCol w="846317"/>
                <a:gridCol w="791910"/>
                <a:gridCol w="846317"/>
                <a:gridCol w="791910"/>
                <a:gridCol w="846317"/>
                <a:gridCol w="791910"/>
                <a:gridCol w="846317"/>
              </a:tblGrid>
              <a:tr h="46477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Restituzione dati 2017 per l'Istituzione scolastica BLIC831003. Scuola Primaria - Classi seconde. Ruolo: Referente per la valutazione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3B </a:t>
                      </a:r>
                      <a:r>
                        <a:rPr lang="it-IT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 Dimensioni Matematica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Conoscere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Risolvere problemi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Argomentare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Prova complessiva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Classi/Istituto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medio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Punteggio Italia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56,7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51,9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51,2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55,2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53,9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46,2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42,3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53,7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59,9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59,9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52,0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43,8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53,6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406010320205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56,8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47,1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73,1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BLIC831003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54,7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50,1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56,7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742</TotalTime>
  <Words>857</Words>
  <Application>Microsoft Office PowerPoint</Application>
  <PresentationFormat>Presentazione su schermo (4:3)</PresentationFormat>
  <Paragraphs>544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Universo</vt:lpstr>
      <vt:lpstr>Restituzione classi 2°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Grafici Italiano</vt:lpstr>
      <vt:lpstr>Diapositiva 19</vt:lpstr>
      <vt:lpstr>Diapositiva 20</vt:lpstr>
      <vt:lpstr>Diapositiva 21</vt:lpstr>
      <vt:lpstr>Diapositiva 22</vt:lpstr>
      <vt:lpstr>Diapositiva 23</vt:lpstr>
      <vt:lpstr>Grafici MATEMATICA</vt:lpstr>
      <vt:lpstr>Diapositiva 25</vt:lpstr>
      <vt:lpstr>Diapositiva 26</vt:lpstr>
      <vt:lpstr>Diapositiva 27</vt:lpstr>
      <vt:lpstr>Diapositiva 28</vt:lpstr>
      <vt:lpstr>Diapositiva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Tiziana</dc:creator>
  <cp:lastModifiedBy>Tiziana</cp:lastModifiedBy>
  <cp:revision>59</cp:revision>
  <dcterms:created xsi:type="dcterms:W3CDTF">2017-09-13T16:04:32Z</dcterms:created>
  <dcterms:modified xsi:type="dcterms:W3CDTF">2017-11-09T17:57:55Z</dcterms:modified>
</cp:coreProperties>
</file>