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61" r:id="rId5"/>
    <p:sldId id="263" r:id="rId6"/>
    <p:sldId id="262" r:id="rId7"/>
    <p:sldId id="264" r:id="rId8"/>
    <p:sldId id="265" r:id="rId9"/>
    <p:sldId id="260" r:id="rId10"/>
    <p:sldId id="258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tangolo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ttangolo arrotondato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ttangolo arrotondato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7" name="Rettangolo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ttangolo arrotondato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1" name="Rettangolo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ttangolo arrotondato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709587-334A-475D-98FD-92E1151FFF0C}" type="datetimeFigureOut">
              <a:rPr lang="it-IT" smtClean="0"/>
              <a:pPr/>
              <a:t>22/11/2016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FB9E2E3-E7B8-4A74-A988-EA5C1593BA0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Classi scuola secondaria di primo grado “I. Nievo”</a:t>
            </a:r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Invalsi 2015 - 2016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899592" y="764706"/>
          <a:ext cx="7704855" cy="5328589"/>
        </p:xfrm>
        <a:graphic>
          <a:graphicData uri="http://schemas.openxmlformats.org/drawingml/2006/table">
            <a:tbl>
              <a:tblPr/>
              <a:tblGrid>
                <a:gridCol w="856095"/>
                <a:gridCol w="856095"/>
                <a:gridCol w="856095"/>
                <a:gridCol w="856095"/>
                <a:gridCol w="856095"/>
                <a:gridCol w="856095"/>
                <a:gridCol w="856095"/>
                <a:gridCol w="856095"/>
                <a:gridCol w="856095"/>
              </a:tblGrid>
              <a:tr h="23132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Classi/Istituto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 del punteggio 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 netto del </a:t>
                      </a:r>
                      <a:r>
                        <a:rPr lang="it-IT" sz="1000" i="1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cheating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1a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di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partecipazione alla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prova di Matematica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1b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Esiti degli studenti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 netto del </a:t>
                      </a:r>
                      <a:r>
                        <a:rPr lang="it-IT" sz="1000" i="1" dirty="0" err="1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cheating</a:t>
                      </a: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nella stessa scala del 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rapporto nazionale 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1d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Veneto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(51,4) 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Nord est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(51,4) 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(48,1) 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 percentuale 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osservato 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i="1" dirty="0" err="1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cheating</a:t>
                      </a: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in</a:t>
                      </a:r>
                      <a:b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 </a:t>
                      </a:r>
                      <a:r>
                        <a:rPr lang="it-IT" sz="10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502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406010320801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62,8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96,2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216,3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64,5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2,7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406010320802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61,2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213,4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64,9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5,6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406010320803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48,9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194,0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48,9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406010320804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63,2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88,5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216,8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64,7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2,4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406010320805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43,9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78,9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184,8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43,9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5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BLIC831003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56,9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>
                          <a:latin typeface="Arial"/>
                          <a:ea typeface="Times New Roman"/>
                          <a:cs typeface="Times New Roman"/>
                        </a:rPr>
                        <a:t>206,6</a:t>
                      </a:r>
                      <a:endParaRPr lang="it-IT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58,4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100" dirty="0">
                          <a:latin typeface="Arial"/>
                          <a:ea typeface="Times New Roman"/>
                          <a:cs typeface="Times New Roman"/>
                        </a:rPr>
                        <a:t>2,3</a:t>
                      </a:r>
                      <a:endParaRPr lang="it-IT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378" name="AutoShape 18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7" name="AutoShape 17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6" name="AutoShape 16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5" name="AutoShape 15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4" name="AutoShape 14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3" name="AutoShape 13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2" name="AutoShape 12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1" name="AutoShape 11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70" name="AutoShape 10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9" name="AutoShape 9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8" name="AutoShape 8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7" name="AutoShape 7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6" name="AutoShape 6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5" name="AutoShape 5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4" name="AutoShape 4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3" name="AutoShape 3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2" name="AutoShape 2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5361" name="AutoShape 1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1" name="Freccia in su 20"/>
          <p:cNvSpPr/>
          <p:nvPr/>
        </p:nvSpPr>
        <p:spPr>
          <a:xfrm>
            <a:off x="4716016" y="4725144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Freccia in su 21"/>
          <p:cNvSpPr/>
          <p:nvPr/>
        </p:nvSpPr>
        <p:spPr>
          <a:xfrm>
            <a:off x="5580112" y="321297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Freccia in su 22"/>
          <p:cNvSpPr/>
          <p:nvPr/>
        </p:nvSpPr>
        <p:spPr>
          <a:xfrm>
            <a:off x="6372200" y="321297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in su 23"/>
          <p:cNvSpPr/>
          <p:nvPr/>
        </p:nvSpPr>
        <p:spPr>
          <a:xfrm>
            <a:off x="4716016" y="321297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su 24"/>
          <p:cNvSpPr/>
          <p:nvPr/>
        </p:nvSpPr>
        <p:spPr>
          <a:xfrm>
            <a:off x="4716016" y="3717032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su 25"/>
          <p:cNvSpPr/>
          <p:nvPr/>
        </p:nvSpPr>
        <p:spPr>
          <a:xfrm>
            <a:off x="5580112" y="3717032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6372200" y="4725144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6372200" y="422108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su 28"/>
          <p:cNvSpPr/>
          <p:nvPr/>
        </p:nvSpPr>
        <p:spPr>
          <a:xfrm>
            <a:off x="6372200" y="3717032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in su 29"/>
          <p:cNvSpPr/>
          <p:nvPr/>
        </p:nvSpPr>
        <p:spPr>
          <a:xfrm>
            <a:off x="5580112" y="4725144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reccia in su 30"/>
          <p:cNvSpPr/>
          <p:nvPr/>
        </p:nvSpPr>
        <p:spPr>
          <a:xfrm>
            <a:off x="6444208" y="573325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in su 31"/>
          <p:cNvSpPr/>
          <p:nvPr/>
        </p:nvSpPr>
        <p:spPr>
          <a:xfrm>
            <a:off x="5652120" y="573325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in su 32"/>
          <p:cNvSpPr/>
          <p:nvPr/>
        </p:nvSpPr>
        <p:spPr>
          <a:xfrm>
            <a:off x="4644008" y="573325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giù 33"/>
          <p:cNvSpPr/>
          <p:nvPr/>
        </p:nvSpPr>
        <p:spPr>
          <a:xfrm>
            <a:off x="4644008" y="522920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in giù 34"/>
          <p:cNvSpPr/>
          <p:nvPr/>
        </p:nvSpPr>
        <p:spPr>
          <a:xfrm>
            <a:off x="4716016" y="4293096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in giù 35"/>
          <p:cNvSpPr/>
          <p:nvPr/>
        </p:nvSpPr>
        <p:spPr>
          <a:xfrm>
            <a:off x="5580112" y="4221088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in giù 36"/>
          <p:cNvSpPr/>
          <p:nvPr/>
        </p:nvSpPr>
        <p:spPr>
          <a:xfrm>
            <a:off x="5580112" y="522920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Freccia in giù 37"/>
          <p:cNvSpPr/>
          <p:nvPr/>
        </p:nvSpPr>
        <p:spPr>
          <a:xfrm>
            <a:off x="6444208" y="5229200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23529" y="188641"/>
          <a:ext cx="8424936" cy="6396680"/>
        </p:xfrm>
        <a:graphic>
          <a:graphicData uri="http://schemas.openxmlformats.org/drawingml/2006/table">
            <a:tbl>
              <a:tblPr/>
              <a:tblGrid>
                <a:gridCol w="2808312"/>
                <a:gridCol w="2808312"/>
                <a:gridCol w="2808312"/>
              </a:tblGrid>
              <a:tr h="4578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400" dirty="0" smtClean="0">
                          <a:latin typeface="Calibri"/>
                        </a:rPr>
                        <a:t>Parti</a:t>
                      </a:r>
                      <a:r>
                        <a:rPr lang="it-IT" sz="1400" baseline="0" dirty="0" smtClean="0">
                          <a:latin typeface="Calibri"/>
                        </a:rPr>
                        <a:t> della prova</a:t>
                      </a:r>
                      <a:endParaRPr lang="it-IT" sz="1400" dirty="0">
                        <a:latin typeface="Calibri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Numeri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6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Classi/Istituto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860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406010320801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54,2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47,4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60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55,1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60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47,8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60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58,7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60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36,7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603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BLIC831003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51,6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95533" y="332655"/>
          <a:ext cx="8280922" cy="6120682"/>
        </p:xfrm>
        <a:graphic>
          <a:graphicData uri="http://schemas.openxmlformats.org/drawingml/2006/table">
            <a:tbl>
              <a:tblPr/>
              <a:tblGrid>
                <a:gridCol w="4140461"/>
                <a:gridCol w="4140461"/>
              </a:tblGrid>
              <a:tr h="62253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Dati e previsioni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72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70,5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51,5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66,5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54,2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67,1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52,7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62,9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1519" y="260647"/>
          <a:ext cx="8568952" cy="6408715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6518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Spazio e figure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12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72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55,4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38,7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2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58,9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40,6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55,2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37,0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50,4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95533" y="332657"/>
          <a:ext cx="8496946" cy="6192685"/>
        </p:xfrm>
        <a:graphic>
          <a:graphicData uri="http://schemas.openxmlformats.org/drawingml/2006/table">
            <a:tbl>
              <a:tblPr/>
              <a:tblGrid>
                <a:gridCol w="4248473"/>
                <a:gridCol w="4248473"/>
              </a:tblGrid>
              <a:tr h="6298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Relazioni e funzioni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8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70,4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52,9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64,8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51,9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70,4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48,9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62,1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611557" y="404666"/>
          <a:ext cx="8208914" cy="6192686"/>
        </p:xfrm>
        <a:graphic>
          <a:graphicData uri="http://schemas.openxmlformats.org/drawingml/2006/table">
            <a:tbl>
              <a:tblPr/>
              <a:tblGrid>
                <a:gridCol w="4104457"/>
                <a:gridCol w="4104457"/>
              </a:tblGrid>
              <a:tr h="6298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Prova complessiva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85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62,8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48,1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61,2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48,9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63,2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43,9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56,9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95536" y="188638"/>
          <a:ext cx="8352927" cy="6336704"/>
        </p:xfrm>
        <a:graphic>
          <a:graphicData uri="http://schemas.openxmlformats.org/drawingml/2006/table">
            <a:tbl>
              <a:tblPr/>
              <a:tblGrid>
                <a:gridCol w="2784309"/>
                <a:gridCol w="2784309"/>
                <a:gridCol w="2784309"/>
              </a:tblGrid>
              <a:tr h="79074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/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Conoscere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>
                    <a:lnL>
                      <a:noFill/>
                    </a:lnL>
                  </a:tcPr>
                </a:tc>
              </a:tr>
              <a:tr h="767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Classi/Istituto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Italia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850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406010320801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60,0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47,2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0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406010320802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59,4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50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406010320803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47,7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50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406010320804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63,9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50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406010320805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42,4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27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BLIC831003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55,6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467543" y="260648"/>
          <a:ext cx="7992888" cy="5904653"/>
        </p:xfrm>
        <a:graphic>
          <a:graphicData uri="http://schemas.openxmlformats.org/drawingml/2006/table">
            <a:tbl>
              <a:tblPr/>
              <a:tblGrid>
                <a:gridCol w="3996444"/>
                <a:gridCol w="3996444"/>
              </a:tblGrid>
              <a:tr h="600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Risolvere problemi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346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1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66,0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51,2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63,8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51,7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65,5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46,4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59,6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467543" y="260648"/>
          <a:ext cx="8136904" cy="6192691"/>
        </p:xfrm>
        <a:graphic>
          <a:graphicData uri="http://schemas.openxmlformats.org/drawingml/2006/table">
            <a:tbl>
              <a:tblPr/>
              <a:tblGrid>
                <a:gridCol w="4068452"/>
                <a:gridCol w="4068452"/>
              </a:tblGrid>
              <a:tr h="62986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Risolvere problemi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85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4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66,0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51,2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4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63,8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51,7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65,5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46,4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46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59,6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23527" y="188643"/>
          <a:ext cx="8568952" cy="6408708"/>
        </p:xfrm>
        <a:graphic>
          <a:graphicData uri="http://schemas.openxmlformats.org/drawingml/2006/table">
            <a:tbl>
              <a:tblPr/>
              <a:tblGrid>
                <a:gridCol w="4284476"/>
                <a:gridCol w="4284476"/>
              </a:tblGrid>
              <a:tr h="651835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Prova complessiva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1229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Calibri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7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>
                          <a:latin typeface="Arial"/>
                          <a:ea typeface="Calibri"/>
                          <a:cs typeface="Times New Roman"/>
                        </a:rPr>
                        <a:t>62,8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48,1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7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61,2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48,9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63,2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43,9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72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it-IT" sz="1200" dirty="0">
                          <a:latin typeface="Arial"/>
                          <a:ea typeface="Calibri"/>
                          <a:cs typeface="Times New Roman"/>
                        </a:rPr>
                        <a:t>56,9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Classi III</a:t>
            </a:r>
            <a:br>
              <a:rPr lang="it-IT" dirty="0" smtClean="0"/>
            </a:br>
            <a:r>
              <a:rPr lang="it-IT" dirty="0" smtClean="0"/>
              <a:t>scuola secondaria di primo grado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539552" y="3284984"/>
            <a:ext cx="7772400" cy="1500187"/>
          </a:xfrm>
        </p:spPr>
        <p:txBody>
          <a:bodyPr>
            <a:normAutofit/>
          </a:bodyPr>
          <a:lstStyle/>
          <a:p>
            <a:r>
              <a:rPr lang="it-IT" sz="4000" dirty="0" smtClean="0"/>
              <a:t>Risultati generali italiano </a:t>
            </a:r>
            <a:endParaRPr lang="it-IT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1519" y="260648"/>
          <a:ext cx="8640960" cy="6192687"/>
        </p:xfrm>
        <a:graphic>
          <a:graphicData uri="http://schemas.openxmlformats.org/drawingml/2006/table">
            <a:tbl>
              <a:tblPr/>
              <a:tblGrid>
                <a:gridCol w="1440160"/>
                <a:gridCol w="1440160"/>
                <a:gridCol w="1440160"/>
                <a:gridCol w="1440160"/>
                <a:gridCol w="1440160"/>
                <a:gridCol w="1440160"/>
              </a:tblGrid>
              <a:tr h="302206">
                <a:tc gridSpan="6">
                  <a:txBody>
                    <a:bodyPr/>
                    <a:lstStyle/>
                    <a:p>
                      <a:pPr algn="ctr"/>
                      <a:r>
                        <a:rPr lang="it-IT" sz="1100" b="1" i="0">
                          <a:solidFill>
                            <a:srgbClr val="3B576D"/>
                          </a:solidFill>
                          <a:latin typeface="normal Verdana"/>
                        </a:rPr>
                        <a:t>Istituzione scolastica nel suo complesso</a:t>
                      </a:r>
                      <a:endParaRPr lang="it-IT" sz="1100" b="0" i="0">
                        <a:solidFill>
                          <a:srgbClr val="3B576D"/>
                        </a:solidFill>
                        <a:latin typeface="normal Verdana"/>
                      </a:endParaRP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04186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Classi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Numero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1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Numero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2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Numero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3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Numero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4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Numero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5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58734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406010320801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3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10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734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406010320802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2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5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5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13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734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406010320803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2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7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5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8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734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406010320804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2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5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11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8734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406010320805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4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3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7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0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4186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Istituto/Dettaglio territoriale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1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2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3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 dirty="0">
                          <a:solidFill>
                            <a:srgbClr val="3B576D"/>
                          </a:solidFill>
                          <a:latin typeface="normal Verdana"/>
                        </a:rPr>
                        <a:t>livello 4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Percentuale studenti</a:t>
                      </a:r>
                      <a:b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</a:br>
                      <a:r>
                        <a:rPr lang="it-IT" sz="1200" b="0" i="0">
                          <a:solidFill>
                            <a:srgbClr val="3B576D"/>
                          </a:solidFill>
                          <a:latin typeface="normal Verdana"/>
                        </a:rPr>
                        <a:t>livello 5</a:t>
                      </a:r>
                    </a:p>
                  </a:txBody>
                  <a:tcPr marL="17104" marR="17104" marT="17104" marB="1710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33635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BLIC831003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7,8%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16,5%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17,4%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21,7%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36,5%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35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Veneto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16,1%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17,8%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18,0%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17,3%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30,9%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35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Nord est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17,1%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16,9%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17,4%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17,8%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30,8%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6351"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Italia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22,2%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19,4%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17,0%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>
                          <a:latin typeface="normal Verdana"/>
                        </a:rPr>
                        <a:t>16,9%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b="0" i="0" dirty="0">
                          <a:latin typeface="normal Verdana"/>
                        </a:rPr>
                        <a:t>24,5%</a:t>
                      </a:r>
                    </a:p>
                  </a:txBody>
                  <a:tcPr marL="28507" marR="28507" marT="28507" marB="28507" anchor="ctr">
                    <a:lnL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900" b="0" i="0" u="none" strike="noStrike" cap="none" normalizeH="0" baseline="0" smtClean="0">
                <a:ln>
                  <a:noFill/>
                </a:ln>
                <a:solidFill>
                  <a:srgbClr val="3B576D"/>
                </a:solidFill>
                <a:effectLst/>
                <a:latin typeface="normal Verdana"/>
                <a:cs typeface="Arial" pitchFamily="34" charset="0"/>
              </a:rPr>
              <a:t>Tavola 4A Italiano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755572" y="764705"/>
          <a:ext cx="7488837" cy="5174305"/>
        </p:xfrm>
        <a:graphic>
          <a:graphicData uri="http://schemas.openxmlformats.org/drawingml/2006/table">
            <a:tbl>
              <a:tblPr/>
              <a:tblGrid>
                <a:gridCol w="832093"/>
                <a:gridCol w="832093"/>
                <a:gridCol w="832093"/>
                <a:gridCol w="832093"/>
                <a:gridCol w="832093"/>
                <a:gridCol w="832093"/>
                <a:gridCol w="832093"/>
                <a:gridCol w="832093"/>
                <a:gridCol w="832093"/>
              </a:tblGrid>
              <a:tr h="2281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lassi/Istituto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Media del punteggio 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 netto del </a:t>
                      </a:r>
                      <a:r>
                        <a:rPr lang="it-IT" sz="900" i="1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cheating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1a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di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partecipazione alla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prova di Italiano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1b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Esiti degli studenti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 netto del </a:t>
                      </a:r>
                      <a:r>
                        <a:rPr lang="it-IT" sz="900" i="1" dirty="0" err="1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cheating</a:t>
                      </a: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nella stessa scala del 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rapporto nazionale 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1d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Veneto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(60,6) 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Nord est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(60,7) 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(57,6) 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 percentuale 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osservato 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900" i="1" dirty="0" err="1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cheating</a:t>
                      </a: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in</a:t>
                      </a:r>
                      <a:b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9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 </a:t>
                      </a:r>
                      <a:r>
                        <a:rPr lang="it-IT" sz="900" baseline="300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8893" marR="18893" marT="18893" marB="18893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3823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406010320801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64,2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96,2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203,3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64,2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406010320802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70,6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216,3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72,1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2,0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406010320803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63,1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201,3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63,1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406010320804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70,0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88,5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214,1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70,9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1,3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406010320805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57,4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78,9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186,2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57,4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0,0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7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000" dirty="0">
                          <a:latin typeface="Arial"/>
                          <a:ea typeface="Times New Roman"/>
                          <a:cs typeface="Times New Roman"/>
                        </a:rPr>
                        <a:t>BLIC831003</a:t>
                      </a:r>
                      <a:endParaRPr lang="it-IT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65,7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205,7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66,2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0,7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488" marR="31488" marT="31488" marB="31488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258" name="AutoShape 18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7" name="AutoShape 17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6" name="AutoShape 16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5" name="AutoShape 15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4" name="AutoShape 14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3" name="AutoShape 13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2" name="AutoShape 12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1" name="AutoShape 11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50" name="AutoShape 10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9" name="AutoShape 9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8" name="AutoShape 8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7" name="AutoShape 7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6" name="AutoShape 6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5" name="AutoShape 5" descr="inf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4" name="AutoShape 4" descr="pari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3" name="AutoShape 3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2" name="AutoShape 2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0241" name="AutoShape 1" descr="superiore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Freccia in giù 22"/>
          <p:cNvSpPr/>
          <p:nvPr/>
        </p:nvSpPr>
        <p:spPr>
          <a:xfrm>
            <a:off x="4427984" y="5157192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Freccia in giù 24"/>
          <p:cNvSpPr/>
          <p:nvPr/>
        </p:nvSpPr>
        <p:spPr>
          <a:xfrm>
            <a:off x="5292080" y="5157192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reccia in su 25"/>
          <p:cNvSpPr/>
          <p:nvPr/>
        </p:nvSpPr>
        <p:spPr>
          <a:xfrm>
            <a:off x="4499992" y="314096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Freccia in su 26"/>
          <p:cNvSpPr/>
          <p:nvPr/>
        </p:nvSpPr>
        <p:spPr>
          <a:xfrm>
            <a:off x="5220072" y="314096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Freccia in su 27"/>
          <p:cNvSpPr/>
          <p:nvPr/>
        </p:nvSpPr>
        <p:spPr>
          <a:xfrm>
            <a:off x="6084168" y="314096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reccia in su 28"/>
          <p:cNvSpPr/>
          <p:nvPr/>
        </p:nvSpPr>
        <p:spPr>
          <a:xfrm>
            <a:off x="4499992" y="357301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reccia in su 29"/>
          <p:cNvSpPr/>
          <p:nvPr/>
        </p:nvSpPr>
        <p:spPr>
          <a:xfrm>
            <a:off x="5292080" y="357301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Freccia in su 30"/>
          <p:cNvSpPr/>
          <p:nvPr/>
        </p:nvSpPr>
        <p:spPr>
          <a:xfrm>
            <a:off x="6084168" y="3573016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Freccia in su 31"/>
          <p:cNvSpPr/>
          <p:nvPr/>
        </p:nvSpPr>
        <p:spPr>
          <a:xfrm>
            <a:off x="4499992" y="4077072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Freccia in su 32"/>
          <p:cNvSpPr/>
          <p:nvPr/>
        </p:nvSpPr>
        <p:spPr>
          <a:xfrm>
            <a:off x="5292080" y="4077072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Freccia in su 33"/>
          <p:cNvSpPr/>
          <p:nvPr/>
        </p:nvSpPr>
        <p:spPr>
          <a:xfrm>
            <a:off x="6084168" y="4077072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Freccia in su 34"/>
          <p:cNvSpPr/>
          <p:nvPr/>
        </p:nvSpPr>
        <p:spPr>
          <a:xfrm>
            <a:off x="4499992" y="458112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Freccia in su 35"/>
          <p:cNvSpPr/>
          <p:nvPr/>
        </p:nvSpPr>
        <p:spPr>
          <a:xfrm>
            <a:off x="5292080" y="458112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Freccia in su 36"/>
          <p:cNvSpPr/>
          <p:nvPr/>
        </p:nvSpPr>
        <p:spPr>
          <a:xfrm>
            <a:off x="6084168" y="4581128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Freccia in su 38"/>
          <p:cNvSpPr/>
          <p:nvPr/>
        </p:nvSpPr>
        <p:spPr>
          <a:xfrm>
            <a:off x="4427984" y="5589240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Freccia in su 39"/>
          <p:cNvSpPr/>
          <p:nvPr/>
        </p:nvSpPr>
        <p:spPr>
          <a:xfrm>
            <a:off x="5292080" y="5589240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Freccia in su 40"/>
          <p:cNvSpPr/>
          <p:nvPr/>
        </p:nvSpPr>
        <p:spPr>
          <a:xfrm>
            <a:off x="6156176" y="5589240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reccia bidirezionale orizzontale 41"/>
          <p:cNvSpPr/>
          <p:nvPr/>
        </p:nvSpPr>
        <p:spPr>
          <a:xfrm>
            <a:off x="6012160" y="5085184"/>
            <a:ext cx="432048" cy="144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323525" y="188637"/>
          <a:ext cx="8568954" cy="6264699"/>
        </p:xfrm>
        <a:graphic>
          <a:graphicData uri="http://schemas.openxmlformats.org/drawingml/2006/table">
            <a:tbl>
              <a:tblPr/>
              <a:tblGrid>
                <a:gridCol w="2856318"/>
                <a:gridCol w="2856318"/>
                <a:gridCol w="2856318"/>
              </a:tblGrid>
              <a:tr h="55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200" dirty="0" smtClean="0">
                          <a:latin typeface="Calibri"/>
                        </a:rPr>
                        <a:t>PARTI</a:t>
                      </a:r>
                      <a:r>
                        <a:rPr lang="it-IT" sz="1200" baseline="0" dirty="0" smtClean="0">
                          <a:latin typeface="Calibri"/>
                        </a:rPr>
                        <a:t> DELLA PROVA</a:t>
                      </a:r>
                      <a:endParaRPr lang="it-IT" sz="1200" dirty="0">
                        <a:latin typeface="Calibri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Testo narrativo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9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Classi/Istituto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87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406010320801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64,7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62,2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7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70,8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7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69,9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7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72,2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8749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58,9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43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BLIC831003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68,0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683567" y="404667"/>
          <a:ext cx="8064896" cy="6120674"/>
        </p:xfrm>
        <a:graphic>
          <a:graphicData uri="http://schemas.openxmlformats.org/drawingml/2006/table">
            <a:tbl>
              <a:tblPr/>
              <a:tblGrid>
                <a:gridCol w="4032448"/>
                <a:gridCol w="4032448"/>
              </a:tblGrid>
              <a:tr h="62253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Testo espositivo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72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37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69,6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57,7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7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70,3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62,6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69,1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57,8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66,5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251520" y="260646"/>
          <a:ext cx="8640960" cy="6120683"/>
        </p:xfrm>
        <a:graphic>
          <a:graphicData uri="http://schemas.openxmlformats.org/drawingml/2006/table">
            <a:tbl>
              <a:tblPr/>
              <a:tblGrid>
                <a:gridCol w="4320480"/>
                <a:gridCol w="4320480"/>
              </a:tblGrid>
              <a:tr h="6225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Riflessione sulla lingua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72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53,6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49,0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70,8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51,9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67,4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54,0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7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59,9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467543" y="548679"/>
          <a:ext cx="8208912" cy="5904660"/>
        </p:xfrm>
        <a:graphic>
          <a:graphicData uri="http://schemas.openxmlformats.org/drawingml/2006/table">
            <a:tbl>
              <a:tblPr/>
              <a:tblGrid>
                <a:gridCol w="4104456"/>
                <a:gridCol w="4104456"/>
              </a:tblGrid>
              <a:tr h="600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Prova complessiva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0346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Punteggio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71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64,2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57,6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70,6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63,1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70,0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57,4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15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"/>
                          <a:ea typeface="Times New Roman"/>
                          <a:cs typeface="Times New Roman"/>
                        </a:rPr>
                        <a:t>65,7</a:t>
                      </a:r>
                      <a:endParaRPr lang="it-IT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/>
          <p:cNvGraphicFramePr>
            <a:graphicFrameLocks noGrp="1"/>
          </p:cNvGraphicFramePr>
          <p:nvPr/>
        </p:nvGraphicFramePr>
        <p:xfrm>
          <a:off x="467542" y="332659"/>
          <a:ext cx="8424936" cy="6192683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410988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600" b="1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Istituzione scolastica nel suo complesso</a:t>
                      </a:r>
                      <a:endParaRPr lang="it-IT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E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12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Classi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Numero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406010320801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406010320805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12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Istituto/Dettaglio territoriale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studenti</a:t>
                      </a:r>
                      <a:b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studenti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Percentuale studenti</a:t>
                      </a:r>
                      <a:b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it-IT" sz="1200" dirty="0">
                          <a:solidFill>
                            <a:srgbClr val="3B576D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livello 5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150" marR="19150" marT="19150" marB="191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E2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BLIC831003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7,8%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16,5%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17,4%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21,7%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36,5%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Veneto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16,1%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17,8%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18,0%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17,3%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30,9%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Nord est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17,1%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16,9%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17,4%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17,8%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30,8%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41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Italia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22,2%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19,4%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17,0%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>
                          <a:latin typeface="Arial"/>
                          <a:ea typeface="Times New Roman"/>
                          <a:cs typeface="Times New Roman"/>
                        </a:rPr>
                        <a:t>16,9%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dirty="0">
                          <a:latin typeface="Arial"/>
                          <a:ea typeface="Times New Roman"/>
                          <a:cs typeface="Times New Roman"/>
                        </a:rPr>
                        <a:t>24,5%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916" marR="31916" marT="31916" marB="31916" anchor="ctr">
                    <a:lnL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3DEE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Classi III</a:t>
            </a:r>
            <a:br>
              <a:rPr lang="it-IT" dirty="0" smtClean="0"/>
            </a:br>
            <a:r>
              <a:rPr lang="it-IT" dirty="0" smtClean="0"/>
              <a:t>scuola secondaria di primo grado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idx="1"/>
          </p:nvPr>
        </p:nvSpPr>
        <p:spPr>
          <a:xfrm>
            <a:off x="539552" y="3284984"/>
            <a:ext cx="7772400" cy="1500187"/>
          </a:xfrm>
        </p:spPr>
        <p:txBody>
          <a:bodyPr>
            <a:normAutofit/>
          </a:bodyPr>
          <a:lstStyle/>
          <a:p>
            <a:r>
              <a:rPr lang="it-IT" sz="4000" dirty="0" smtClean="0"/>
              <a:t>Risultati </a:t>
            </a:r>
            <a:r>
              <a:rPr lang="it-IT" sz="4000" smtClean="0"/>
              <a:t>generali matematica </a:t>
            </a:r>
            <a:endParaRPr lang="it-IT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niverso">
  <a:themeElements>
    <a:clrScheme name="Universo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nivers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niverso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147</TotalTime>
  <Words>507</Words>
  <Application>Microsoft Office PowerPoint</Application>
  <PresentationFormat>Presentazione su schermo (4:3)</PresentationFormat>
  <Paragraphs>384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Universo</vt:lpstr>
      <vt:lpstr>Invalsi 2015 - 2016</vt:lpstr>
      <vt:lpstr>Classi III scuola secondaria di primo grado</vt:lpstr>
      <vt:lpstr>Diapositiva 3</vt:lpstr>
      <vt:lpstr>Diapositiva 4</vt:lpstr>
      <vt:lpstr>Diapositiva 5</vt:lpstr>
      <vt:lpstr>Diapositiva 6</vt:lpstr>
      <vt:lpstr>Diapositiva 7</vt:lpstr>
      <vt:lpstr>Diapositiva 8</vt:lpstr>
      <vt:lpstr>Classi III scuola secondaria di primo grado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Invalsi 2015 - 2016</dc:title>
  <dc:creator>Tiziana</dc:creator>
  <cp:lastModifiedBy>Tiziana</cp:lastModifiedBy>
  <cp:revision>20</cp:revision>
  <dcterms:created xsi:type="dcterms:W3CDTF">2016-09-17T18:28:00Z</dcterms:created>
  <dcterms:modified xsi:type="dcterms:W3CDTF">2016-11-22T20:18:21Z</dcterms:modified>
</cp:coreProperties>
</file>