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5" r:id="rId3"/>
    <p:sldId id="257" r:id="rId4"/>
    <p:sldId id="266" r:id="rId5"/>
    <p:sldId id="258" r:id="rId6"/>
    <p:sldId id="259" r:id="rId7"/>
    <p:sldId id="260" r:id="rId8"/>
    <p:sldId id="267" r:id="rId9"/>
    <p:sldId id="261" r:id="rId10"/>
    <p:sldId id="262" r:id="rId11"/>
    <p:sldId id="268" r:id="rId12"/>
    <p:sldId id="263" r:id="rId13"/>
    <p:sldId id="264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634" autoAdjust="0"/>
  </p:normalViewPr>
  <p:slideViewPr>
    <p:cSldViewPr>
      <p:cViewPr varScale="1">
        <p:scale>
          <a:sx n="64" d="100"/>
          <a:sy n="64" d="100"/>
        </p:scale>
        <p:origin x="-15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0DBC012-7A63-4D8A-BEF2-82C214BF0024}" type="datetimeFigureOut">
              <a:rPr lang="it-IT" smtClean="0"/>
              <a:pPr/>
              <a:t>23/11/2016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603681D-6BBD-49FB-9E28-E3E792EAFCC6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Analisi item </a:t>
            </a:r>
            <a:r>
              <a:rPr lang="it-IT" smtClean="0"/>
              <a:t>per item</a:t>
            </a:r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Scuola Secondaria di Primo Grado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GRAMMATICA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SINTASSI (item C2 – C8)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it-IT" dirty="0" smtClean="0"/>
              <a:t>Accordo (tra articolo e nome, tra nome e aggettivo, tra soggetto e predicato, ecc.); sintagma (nominale, verbale,preposizionale); frase: minima19,semplice (o proposizione), complessa (o periodo); frase dichiarativa, interrogativa, ecc.; elementi della frase semplice: soggetto (esplicito o sottinteso, in posizione </a:t>
            </a:r>
            <a:r>
              <a:rPr lang="it-IT" dirty="0" err="1" smtClean="0"/>
              <a:t>pre‐verbale</a:t>
            </a:r>
            <a:r>
              <a:rPr lang="it-IT" dirty="0" smtClean="0"/>
              <a:t> o post‐verbale), predicato, complementi predicativi e altri complementi (obbligatori, facoltativi); gerarchia della frase complessa: frase principale, coordinate, subordinate (diverse tipologie); uso di tempi e modi nella frase.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467544" y="188641"/>
          <a:ext cx="4176464" cy="6280363"/>
        </p:xfrm>
        <a:graphic>
          <a:graphicData uri="http://schemas.openxmlformats.org/drawingml/2006/table">
            <a:tbl>
              <a:tblPr/>
              <a:tblGrid>
                <a:gridCol w="2088232"/>
                <a:gridCol w="360040"/>
                <a:gridCol w="792088"/>
                <a:gridCol w="936104"/>
              </a:tblGrid>
              <a:tr h="335971"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Calibri-Bold"/>
                          <a:ea typeface="Calibri"/>
                          <a:cs typeface="Calibri-Bold"/>
                        </a:rPr>
                        <a:t>Domanda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000"/>
                    </a:p>
                  </a:txBody>
                  <a:tcPr marL="53697" marR="53697" marT="26849" marB="268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it-IT" sz="1000"/>
                    </a:p>
                  </a:txBody>
                  <a:tcPr marL="53697" marR="53697" marT="26849" marB="26849"/>
                </a:tc>
              </a:tr>
              <a:tr h="1890298"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C2. Nelle frasi che seguono individua se il pronome </a:t>
                      </a:r>
                      <a:r>
                        <a:rPr lang="it-IT" sz="1200" b="1" i="1" dirty="0">
                          <a:latin typeface="Calibri-BoldItalic"/>
                          <a:ea typeface="Calibri"/>
                          <a:cs typeface="Calibri-BoldItalic"/>
                        </a:rPr>
                        <a:t>che </a:t>
                      </a: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ha funzione di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soggetto oppure di complemento oggetto.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i="1" dirty="0">
                          <a:latin typeface="Calibri-Italic"/>
                          <a:ea typeface="Calibri"/>
                          <a:cs typeface="Calibri-Italic"/>
                        </a:rPr>
                        <a:t>Metti una crocetta per ogni riga.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Funzione di 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Funzione di complemento 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53697" marR="53697" marT="26849" marB="26849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 sz="1100" dirty="0"/>
                    </a:p>
                  </a:txBody>
                  <a:tcPr marL="53697" marR="53697" marT="26849" marB="26849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0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latin typeface="Calibri"/>
                          <a:ea typeface="Calibri"/>
                          <a:cs typeface="Times New Roman"/>
                        </a:rPr>
                        <a:t>Soggetto 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Calibri-Bold"/>
                          <a:ea typeface="Calibri"/>
                          <a:cs typeface="Calibri-Bold"/>
                        </a:rPr>
                        <a:t>Funzione di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Calibri-Bold"/>
                          <a:ea typeface="Calibri"/>
                          <a:cs typeface="Calibri-Bold"/>
                        </a:rPr>
                        <a:t>complemento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 dirty="0">
                          <a:latin typeface="Calibri-Bold"/>
                          <a:ea typeface="Calibri"/>
                          <a:cs typeface="Calibri-Bold"/>
                        </a:rPr>
                        <a:t>oggetto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latin typeface="Calibri-Bold"/>
                          <a:ea typeface="Calibri"/>
                          <a:cs typeface="Calibri-Bold"/>
                        </a:rPr>
                        <a:t>a) </a:t>
                      </a:r>
                      <a:r>
                        <a:rPr lang="it-IT" sz="1100" dirty="0">
                          <a:latin typeface="Calibri"/>
                          <a:ea typeface="Calibri"/>
                          <a:cs typeface="Calibri"/>
                        </a:rPr>
                        <a:t>La ragazza che hai visto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Calibri"/>
                        </a:rPr>
                        <a:t>al bar è mia cugina. 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latin typeface="Calibri-Bold"/>
                          <a:ea typeface="Calibri"/>
                          <a:cs typeface="Calibri-Bold"/>
                        </a:rPr>
                        <a:t>b)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Calibri"/>
                        </a:rPr>
                        <a:t>Il Danubio è il fiume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Calibri"/>
                        </a:rPr>
                        <a:t>che attraversa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Calibri"/>
                          <a:ea typeface="Calibri"/>
                          <a:cs typeface="Calibri"/>
                        </a:rPr>
                        <a:t>Bratislava.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latin typeface="Calibri-Bold"/>
                          <a:ea typeface="Calibri"/>
                          <a:cs typeface="Calibri-Bold"/>
                        </a:rPr>
                        <a:t>c)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L’ultimo libro che ho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letto mi è piaciuto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molto.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94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latin typeface="Calibri-Bold"/>
                          <a:ea typeface="Calibri"/>
                          <a:cs typeface="Calibri-Bold"/>
                        </a:rPr>
                        <a:t>d)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È la presenza di acqua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che rende possibile la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Calibri"/>
                          <a:ea typeface="Calibri"/>
                          <a:cs typeface="Calibri"/>
                        </a:rPr>
                        <a:t>vita sulla Terra.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141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b="1">
                          <a:latin typeface="Calibri-Bold"/>
                          <a:ea typeface="Calibri"/>
                          <a:cs typeface="Calibri-Bold"/>
                        </a:rPr>
                        <a:t>e)</a:t>
                      </a:r>
                      <a:endParaRPr lang="it-IT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latin typeface="Calibri"/>
                          <a:ea typeface="Calibri"/>
                          <a:cs typeface="Calibri"/>
                        </a:rPr>
                        <a:t>Il libro che si trova sul</a:t>
                      </a:r>
                      <a:endParaRPr lang="it-IT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latin typeface="Calibri"/>
                          <a:ea typeface="Calibri"/>
                          <a:cs typeface="Calibri"/>
                        </a:rPr>
                        <a:t>tavolo è un manuale di</a:t>
                      </a:r>
                      <a:endParaRPr lang="it-IT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>
                          <a:latin typeface="Calibri"/>
                          <a:ea typeface="Calibri"/>
                          <a:cs typeface="Calibri"/>
                        </a:rPr>
                        <a:t>grammatica.</a:t>
                      </a:r>
                      <a:endParaRPr lang="it-IT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latin typeface="TimesNewRomanPSMT"/>
                          <a:ea typeface="Calibri"/>
                          <a:cs typeface="TimesNewRomanPSMT"/>
                        </a:rPr>
                        <a:t>□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273" marR="402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4716016" y="260648"/>
          <a:ext cx="4248472" cy="6192688"/>
        </p:xfrm>
        <a:graphic>
          <a:graphicData uri="http://schemas.openxmlformats.org/drawingml/2006/table">
            <a:tbl>
              <a:tblPr/>
              <a:tblGrid>
                <a:gridCol w="2031337"/>
                <a:gridCol w="2217135"/>
              </a:tblGrid>
              <a:tr h="8846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Descrizione del compito e commento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80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: domanda a scelta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multipla complessa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Ambito 5</a:t>
                      </a:r>
                      <a:r>
                        <a:rPr lang="it-IT" sz="1200" b="1" dirty="0">
                          <a:latin typeface="Calibri"/>
                          <a:ea typeface="Calibri"/>
                          <a:cs typeface="Calibri"/>
                        </a:rPr>
                        <a:t>: Sintassi</a:t>
                      </a:r>
                      <a:endParaRPr lang="it-IT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a)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b)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e)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La risposta è considerata corretta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quando tutte e 5 le risposte sono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corrette.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Lo studente deve: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‐ sapere che il pronome relativo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indeclinabile </a:t>
                      </a:r>
                      <a:r>
                        <a:rPr lang="it-IT" sz="1200" i="1" dirty="0">
                          <a:solidFill>
                            <a:srgbClr val="FF0000"/>
                          </a:solidFill>
                          <a:latin typeface="Calibri-Italic"/>
                          <a:ea typeface="Calibri"/>
                          <a:cs typeface="Calibri-Italic"/>
                        </a:rPr>
                        <a:t>che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può avere la </a:t>
                      </a:r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funzione</a:t>
                      </a:r>
                      <a:r>
                        <a:rPr lang="it-IT" sz="120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sintattica </a:t>
                      </a: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sia di soggetto che di oggetto;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‐ riconoscere qual è la sua funzione nelle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frasi relative date.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79510" y="188640"/>
          <a:ext cx="8784979" cy="6692865"/>
        </p:xfrm>
        <a:graphic>
          <a:graphicData uri="http://schemas.openxmlformats.org/drawingml/2006/table">
            <a:tbl>
              <a:tblPr/>
              <a:tblGrid>
                <a:gridCol w="1936411"/>
                <a:gridCol w="1637262"/>
                <a:gridCol w="1787022"/>
                <a:gridCol w="1637262"/>
                <a:gridCol w="1787022"/>
              </a:tblGrid>
              <a:tr h="3583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 dirty="0">
                          <a:latin typeface="Calibri-Bold"/>
                          <a:ea typeface="Calibri"/>
                          <a:cs typeface="Calibri-Bold"/>
                        </a:rPr>
                        <a:t>Domanda 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latin typeface="Calibri-Bold"/>
                          <a:ea typeface="Calibri"/>
                          <a:cs typeface="Calibri-Bold"/>
                        </a:rPr>
                        <a:t>Descrizione del compito e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b="1">
                          <a:latin typeface="Calibri-Bold"/>
                          <a:ea typeface="Calibri"/>
                          <a:cs typeface="Calibri-Bold"/>
                        </a:rPr>
                        <a:t>commento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it-IT" sz="1100"/>
                    </a:p>
                  </a:txBody>
                  <a:tcPr marL="15059" marR="15059" marT="7530" marB="7530"/>
                </a:tc>
              </a:tr>
              <a:tr h="18046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C8. In ciascuna delle seguenti frasi è presente un predicativo del soggetto o un 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dell’oggetto. Per ognuna di esse scrivi nella colonna giusta il predicativo. Osserva l’esempio.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 marL="15059" marR="15059" marT="7530" marB="7530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: domanda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a risposta aperta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univoca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Ambito 5</a:t>
                      </a:r>
                      <a:r>
                        <a:rPr lang="it-IT" sz="1200" b="1" dirty="0">
                          <a:latin typeface="Calibri"/>
                          <a:ea typeface="Calibri"/>
                          <a:cs typeface="Calibri"/>
                        </a:rPr>
                        <a:t>: Sintassi</a:t>
                      </a:r>
                      <a:endParaRPr lang="it-IT" sz="12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a) 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dell’oggetto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(molto) triste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b) 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dell’oggetto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(come) sindaco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c) Predicativo del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sola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d) Predicativo del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(molto) stanchi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e) 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dell’oggetto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(veramente) felice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Corretta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quando riporta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correttamente almeno 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dei 5 predicativi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richiesti.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059" marR="15059" marT="7530" marB="753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Lo studente deve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‐ conoscere che nomi 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aggettivi possono avere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una funzione predicativa,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oltre che referenziale (per i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primi) e attributiva (per i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secondi);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‐ conoscere la differenza fra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predicazione del soggetto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e predicazione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dell’oggetto, sulla base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della natura del verbo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(copulativo o predicativo)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e della sua struttura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argomentale;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‐ distinguere nelle frasi date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se il predicativo è riferito a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un soggetto o a un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oggetto.</a:t>
                      </a:r>
                      <a:endParaRPr lang="it-IT" sz="1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059" marR="15059" marT="7530" marB="7530"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9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 soggetto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Predicativo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dell’oggetto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/>
                </a:tc>
              </a:tr>
              <a:tr h="796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i="1" dirty="0">
                          <a:latin typeface="Calibri-Italic"/>
                          <a:ea typeface="Calibri"/>
                          <a:cs typeface="Calibri-Italic"/>
                        </a:rPr>
                        <a:t>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a)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La notizia lo ha reso molto triste. 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come sindaco.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/>
                </a:tc>
              </a:tr>
              <a:tr h="392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b)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I cittadini hanno scelto Alberto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/>
                </a:tc>
              </a:tr>
              <a:tr h="3920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c)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Francesca viveva sola in una grande casa.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/>
                </a:tc>
              </a:tr>
              <a:tr h="594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Dopo la partita i giocatori sembravano molto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stanchi.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it-IT" sz="800" dirty="0"/>
                    </a:p>
                  </a:txBody>
                  <a:tcPr marL="15059" marR="15059" marT="7530" marB="7530"/>
                </a:tc>
              </a:tr>
              <a:tr h="16804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e) </a:t>
                      </a: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Gli amici hanno visto Luigi veramente felice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Calibri"/>
                          <a:ea typeface="Calibri"/>
                          <a:cs typeface="Calibri"/>
                        </a:rPr>
                        <a:t>per il magnifico regalo ricevuto.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294" marR="1129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5 (item A 10)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it-IT" b="1" dirty="0"/>
              <a:t>Aspetto 5a</a:t>
            </a:r>
            <a:r>
              <a:rPr lang="it-IT" dirty="0"/>
              <a:t>: </a:t>
            </a:r>
            <a:r>
              <a:rPr lang="it-IT" i="1" dirty="0"/>
              <a:t>Ricostruire il significato di una parte più o meno estesa del testo, integrando più informazioni e concetti, anche formulando inferenze complesse. </a:t>
            </a:r>
            <a:endParaRPr lang="it-IT" dirty="0"/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r>
              <a:rPr lang="it-IT" dirty="0"/>
              <a:t>Usare, nella lettura di vari tipi di testo, opportune strategie per analizzare il contenuto; porsi domande all’inizio e durante la lettura del testo; cogliere indizi utili a risolvere i nodi della comprensione (p. 32) </a:t>
            </a:r>
          </a:p>
          <a:p>
            <a:r>
              <a:rPr lang="it-IT" dirty="0"/>
              <a:t>(questo obiettivo in realtà è implicato in tutte le operazioni di comprensione) </a:t>
            </a:r>
          </a:p>
          <a:p>
            <a:r>
              <a:rPr lang="it-IT" b="1" dirty="0"/>
              <a:t>Aspetto 5b</a:t>
            </a:r>
            <a:r>
              <a:rPr lang="it-IT" dirty="0"/>
              <a:t>: </a:t>
            </a:r>
            <a:r>
              <a:rPr lang="it-IT" i="1" dirty="0"/>
              <a:t>Ricostruire il significato globale del testo, integrando più informazioni e concetti, anche formulando inferenze complesse. </a:t>
            </a:r>
            <a:endParaRPr lang="it-IT" dirty="0"/>
          </a:p>
          <a:p>
            <a:r>
              <a:rPr lang="it-IT" dirty="0"/>
              <a:t>Legge e comprende testi di vario tipo, continui e non continui, ne individua il senso globale e le informazioni principali, utilizzando strategie di lettura adeguate agli scopi. (p. 31) </a:t>
            </a:r>
          </a:p>
          <a:p>
            <a:r>
              <a:rPr lang="it-IT" dirty="0"/>
              <a:t>Leggere testi (narrativi, descrittivi, informativi) cogliendo l’argomento di cui si parla e individuando le informazioni principali e le loro relazioni. (p. 31)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0" y="188640"/>
          <a:ext cx="8712969" cy="6277160"/>
        </p:xfrm>
        <a:graphic>
          <a:graphicData uri="http://schemas.openxmlformats.org/drawingml/2006/table">
            <a:tbl>
              <a:tblPr/>
              <a:tblGrid>
                <a:gridCol w="3147323"/>
                <a:gridCol w="2661122"/>
                <a:gridCol w="2904524"/>
              </a:tblGrid>
              <a:tr h="4763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Domanda 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Calibri-Bold"/>
                          <a:ea typeface="Calibri"/>
                          <a:cs typeface="Calibri-Bold"/>
                        </a:rPr>
                        <a:t>Descrizione del compito e commento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63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A10. “Tutte assumevano nel parlarmi un’aria saccente” (riga 51) </a:t>
                      </a:r>
                      <a:r>
                        <a:rPr lang="it-IT" sz="1600" b="1" dirty="0" smtClean="0">
                          <a:latin typeface="Calibri-Bold"/>
                          <a:ea typeface="Calibri"/>
                          <a:cs typeface="Calibri-Bold"/>
                        </a:rPr>
                        <a:t>significa</a:t>
                      </a:r>
                      <a:r>
                        <a:rPr lang="it-IT" sz="1600" b="0" baseline="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600" b="1" dirty="0" smtClean="0">
                          <a:latin typeface="Calibri-Bold"/>
                          <a:ea typeface="Calibri"/>
                          <a:cs typeface="Calibri-Bold"/>
                        </a:rPr>
                        <a:t>che </a:t>
                      </a: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le compagne parlando con Elsa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en-US" sz="16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avevano un’aria annoiata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en-US" sz="16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si davano delle arie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en-US" sz="16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sfoggiavano un sapere e degli interessi che non avevano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en-US" sz="16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dimostravano un grande rispetto nei suoi confronti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Tipo di testo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 narrativo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letterario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 domanda 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scelta multipla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Aspetto 5a: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Ricostruire il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significato di una parte più 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meno estesa del testo,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integrando più informazioni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e concetti, anche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formulando inferenze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complesse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 C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La corretta individuazione del significato della frase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del testo riportata nello stimolo della domanda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richiede allo studente la conoscenza del significato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dell’aggettivo “saccente” e una ricostruzione del senso complessivo della frase dal contesto del passo in cui è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inserita.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1 (item A 12 – A 14)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it-IT" b="1" dirty="0" smtClean="0"/>
              <a:t>Aspetto 1: </a:t>
            </a:r>
            <a:r>
              <a:rPr lang="it-IT" b="1" i="1" dirty="0" smtClean="0"/>
              <a:t>Comprendere il significato,</a:t>
            </a:r>
            <a:r>
              <a:rPr lang="it-IT" i="1" dirty="0" smtClean="0"/>
              <a:t>letterale e figurato, di parole ed espressioni e riconoscere le relazioni tra parole.</a:t>
            </a:r>
          </a:p>
          <a:p>
            <a:pPr>
              <a:buNone/>
            </a:pPr>
            <a:r>
              <a:rPr lang="it-IT" b="1" i="1" dirty="0" smtClean="0"/>
              <a:t>Traguardi</a:t>
            </a:r>
          </a:p>
          <a:p>
            <a:r>
              <a:rPr lang="it-IT" dirty="0" smtClean="0"/>
              <a:t>Comprende (…) le parole del vocabolario di base (fondamentale; di alto uso; di alta disponibilità).</a:t>
            </a:r>
          </a:p>
          <a:p>
            <a:r>
              <a:rPr lang="it-IT" dirty="0" smtClean="0"/>
              <a:t> Riconosce (…) termini specialistici in base ai campi di discorso.‐ (…) applica in situazioni diverse le conoscenze fondamentali relative al lessico (…) per comprendere con maggior precisione i significati dei testi (…).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95536" y="260647"/>
          <a:ext cx="8424936" cy="6425848"/>
        </p:xfrm>
        <a:graphic>
          <a:graphicData uri="http://schemas.openxmlformats.org/drawingml/2006/table">
            <a:tbl>
              <a:tblPr/>
              <a:tblGrid>
                <a:gridCol w="3043279"/>
                <a:gridCol w="2573151"/>
                <a:gridCol w="2808506"/>
              </a:tblGrid>
              <a:tr h="4735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Domanda 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>
                          <a:latin typeface="Calibri-Bold"/>
                          <a:ea typeface="Calibri"/>
                          <a:cs typeface="Calibri-Bold"/>
                        </a:rPr>
                        <a:t>Descrizione del compito e commento</a:t>
                      </a:r>
                      <a:endParaRPr lang="it-IT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351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A12. Che cosa significa l’espressione “frivoli capannelli” (riga 52)?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A. </a:t>
                      </a:r>
                      <a:r>
                        <a:rPr lang="en-US" sz="14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Gruppetti in cui si parlava male delle compagne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B. </a:t>
                      </a:r>
                      <a:r>
                        <a:rPr lang="en-US" sz="14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Stupidi giochi fatti in un piccolo gruppo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C. </a:t>
                      </a:r>
                      <a:r>
                        <a:rPr lang="en-US" sz="14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Noiosi discorsi fatti in un piccolo gruppo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D. </a:t>
                      </a:r>
                      <a:r>
                        <a:rPr lang="en-US" sz="1400" dirty="0">
                          <a:latin typeface="TimesNewRomanPSMT"/>
                          <a:ea typeface="Calibri"/>
                          <a:cs typeface="TimesNewRomanPSMT"/>
                        </a:rPr>
                        <a:t>□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Gruppetti in cui si parlava di argomenti superficiali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Tipo di testo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 narrativo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letterario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 domanda 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scelta multipla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Aspetto 1: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Riconoscere 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comprendere il significato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letterale e figurato di parole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ed espressioni; riconoscere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le relazioni tra parole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 D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Per rispondere lo studente deve conoscere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il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significato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dell’aggettivo “frivoli” (il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termine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“capannelli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”, in relazione al quale l’aggettivo è usato,è ripreso in forma sinonimica in ognuna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delle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alternative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di risposta), individuando nella D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la</a:t>
                      </a:r>
                      <a:r>
                        <a:rPr lang="it-IT" sz="140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risposta </a:t>
                      </a:r>
                      <a:r>
                        <a:rPr lang="it-IT" sz="14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in cui si esplicita correttamente il significato dell’espressione “frivoli capannelli”.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In particolare l’alternativa B è da escludere in quanto fa riferimento ai giochi, mentre dal contesto è chiaro che ci si sta riferendo ai discorsi che le compagne di Elsa facevano tra loro. Le altre due alternative, A e C, qualificano tali discorsi come malevoli o noiosi, termini entrambi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non</a:t>
                      </a:r>
                      <a:r>
                        <a:rPr lang="it-IT" sz="1400" baseline="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corrispondenti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al senso che “frivolo” ha propriamente.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79512" y="260648"/>
          <a:ext cx="8784977" cy="6542297"/>
        </p:xfrm>
        <a:graphic>
          <a:graphicData uri="http://schemas.openxmlformats.org/drawingml/2006/table">
            <a:tbl>
              <a:tblPr/>
              <a:tblGrid>
                <a:gridCol w="3173334"/>
                <a:gridCol w="2683115"/>
                <a:gridCol w="2928528"/>
              </a:tblGrid>
              <a:tr h="4272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Domanda 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>
                          <a:latin typeface="Calibri-Bold"/>
                          <a:ea typeface="Calibri"/>
                          <a:cs typeface="Calibri-Bold"/>
                        </a:rPr>
                        <a:t>Descrizione del compito e commento</a:t>
                      </a:r>
                      <a:endParaRPr lang="it-IT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1465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14 Gli aggettivi elencati sotto si trovano nel testo da riga 46 a riga 54.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Due di questi aggettivi sono sinonimi. Quali? </a:t>
                      </a:r>
                      <a:r>
                        <a:rPr lang="it-IT" sz="1600" b="1" dirty="0" err="1">
                          <a:latin typeface="Calibri-Bold"/>
                          <a:ea typeface="Calibri"/>
                          <a:cs typeface="Calibri-Bold"/>
                        </a:rPr>
                        <a:t>Sottolineali</a:t>
                      </a: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.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Arguto / Gioviale / Estatico / Rapito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Tipo di testo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 narrativo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letterario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 domanda 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risposta aperta univoca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Aspetto 1: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Riconoscere 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comprendere il significato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letterale e figurato di parole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ed espressioni; riconoscere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le relazioni tra parole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Estatico / Rapito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b="1" dirty="0">
                          <a:latin typeface="Calibri-Bold"/>
                          <a:ea typeface="Calibri"/>
                          <a:cs typeface="Calibri-Bold"/>
                        </a:rPr>
                        <a:t>Corretta: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quando sono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sottolineate entrambe le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parole.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Per rispondere lo studente deve identificare la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sinonimia tra due di quattro aggettivi, usati in un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passo del testo. Il compito presenta una qualche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difficoltà in quanto i due aggettivi in questione</a:t>
                      </a:r>
                      <a:endParaRPr lang="it-IT" sz="16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(“estatico” e “rapito”) sono usati come sinonimi solo in certi contesti </a:t>
                      </a:r>
                      <a:r>
                        <a:rPr lang="it-IT" sz="16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frasali</a:t>
                      </a:r>
                      <a:r>
                        <a:rPr lang="it-IT" sz="16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Calibri"/>
                        </a:rPr>
                        <a:t> – come appunto nel racconto – ma non in tutti e non sempre. </a:t>
                      </a:r>
                      <a:r>
                        <a:rPr lang="it-IT" sz="1600" dirty="0">
                          <a:latin typeface="Calibri"/>
                          <a:ea typeface="Calibri"/>
                          <a:cs typeface="Calibri"/>
                        </a:rPr>
                        <a:t>Lo studente potrebbe essere aiutato a individuare la coppia corretta di aggettivi dalla conoscenza, se posseduta, dell’espressione “rapito in estasi”.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 smtClean="0"/>
              <a:t>TESTO ESPOSITIVO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it-IT" dirty="0" smtClean="0"/>
              <a:t>ASPETTO 1 (item B15)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r>
              <a:rPr lang="it-IT" b="1" dirty="0" smtClean="0"/>
              <a:t>Aspetto 1: </a:t>
            </a:r>
            <a:r>
              <a:rPr lang="it-IT" b="1" i="1" dirty="0" smtClean="0"/>
              <a:t>Comprendere il significato,</a:t>
            </a:r>
            <a:r>
              <a:rPr lang="it-IT" i="1" dirty="0" smtClean="0"/>
              <a:t>letterale e figurato, di parole ed espressioni e riconoscere le relazioni tra parole.</a:t>
            </a:r>
          </a:p>
          <a:p>
            <a:pPr>
              <a:buNone/>
            </a:pPr>
            <a:r>
              <a:rPr lang="it-IT" b="1" i="1" dirty="0" smtClean="0"/>
              <a:t>Traguardi</a:t>
            </a:r>
          </a:p>
          <a:p>
            <a:r>
              <a:rPr lang="it-IT" dirty="0" smtClean="0"/>
              <a:t>Comprende (…) le parole del vocabolario di base (fondamentale; di alto uso; di alta disponibilità).</a:t>
            </a:r>
          </a:p>
          <a:p>
            <a:r>
              <a:rPr lang="it-IT" dirty="0" smtClean="0"/>
              <a:t> Riconosce (…) termini specialistici in base ai campi di discorso.‐ (…) applica in situazioni diverse le conoscenze fondamentali relative al lessico (…) per comprendere con maggior precisione i significati dei testi (…).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179512" y="188640"/>
          <a:ext cx="8640960" cy="6336704"/>
        </p:xfrm>
        <a:graphic>
          <a:graphicData uri="http://schemas.openxmlformats.org/drawingml/2006/table">
            <a:tbl>
              <a:tblPr/>
              <a:tblGrid>
                <a:gridCol w="3167309"/>
                <a:gridCol w="2617136"/>
                <a:gridCol w="2856515"/>
              </a:tblGrid>
              <a:tr h="3168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>
                          <a:latin typeface="Calibri-Bold"/>
                          <a:ea typeface="Calibri"/>
                          <a:cs typeface="Calibri-Bold"/>
                        </a:rPr>
                        <a:t>Domanda 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-Bold"/>
                          <a:ea typeface="Calibri"/>
                          <a:cs typeface="Calibri-Bold"/>
                        </a:rPr>
                        <a:t>Caratteristiche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>
                          <a:latin typeface="Calibri-Bold"/>
                          <a:ea typeface="Calibri"/>
                          <a:cs typeface="Calibri-Bold"/>
                        </a:rPr>
                        <a:t>Descrizione del compito e commento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1986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B15. Perché Canada, Australia e Russia vengono aggiunti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nel testo all’elenco dei Paesi “virtuosi”?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err="1">
                          <a:latin typeface="Calibri"/>
                          <a:ea typeface="Calibri"/>
                          <a:cs typeface="Calibri"/>
                        </a:rPr>
                        <a:t>…………………………………………</a:t>
                      </a:r>
                      <a:endParaRPr lang="it-IT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Tipo di testo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 espositivo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Tipo di item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 domanda a risposta aperta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univoca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Aspetto 1: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Riconoscere e comprendere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il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significato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letterale e figurato di parole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ed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espressioni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; riconoscere le relazioni tra parole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Risposta corretta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: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Indica una delle seguenti risposte </a:t>
                      </a: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O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espressioni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simili: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SymbolMT"/>
                          <a:ea typeface="Calibri"/>
                          <a:cs typeface="SymbolMT"/>
                        </a:rPr>
                        <a:t>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Consumano molto, ma dispongono di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enormi risorse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SymbolMT"/>
                          <a:ea typeface="Calibri"/>
                          <a:cs typeface="SymbolMT"/>
                        </a:rPr>
                        <a:t>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Hanno un alto tenore di vita ma anche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immense risorse energetiche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latin typeface="Calibri-Bold"/>
                          <a:ea typeface="Calibri"/>
                          <a:cs typeface="Calibri-Bold"/>
                        </a:rPr>
                        <a:t>Accettabile anche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la copiatura della frase del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testo: “pur avendo adottato un modello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di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sviluppo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tutt’altro che sostenibile,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dispongono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di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immense risorse energetiche.”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Per rispondere lo studente deve individuare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informazioni esplicitamente date dal testo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alle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righe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32, 33. Trattandosi di una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domanda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aperta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, lo studente può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rispondere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parafrasando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il testo o riportando le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frasi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attinenti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alla domanda. Dal punto di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vista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linguistico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potrebbe costituire un ostacolo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alla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comprensione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delle frasi pertinenti la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presenza</a:t>
                      </a:r>
                      <a:r>
                        <a:rPr lang="it-IT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400" dirty="0" smtClean="0">
                          <a:latin typeface="Calibri"/>
                          <a:ea typeface="Calibri"/>
                          <a:cs typeface="Calibri"/>
                        </a:rPr>
                        <a:t>di </a:t>
                      </a:r>
                      <a:r>
                        <a:rPr lang="it-IT" sz="1400" dirty="0">
                          <a:latin typeface="Calibri"/>
                          <a:ea typeface="Calibri"/>
                          <a:cs typeface="Calibri"/>
                        </a:rPr>
                        <a:t>una subordinata concessiva implicita.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638" marR="456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128</TotalTime>
  <Words>1662</Words>
  <Application>Microsoft Office PowerPoint</Application>
  <PresentationFormat>Presentazione su schermo (4:3)</PresentationFormat>
  <Paragraphs>234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Città</vt:lpstr>
      <vt:lpstr>Scuola Secondaria di Primo Grado</vt:lpstr>
      <vt:lpstr>ASPETTO 5 (item A 10)</vt:lpstr>
      <vt:lpstr>Diapositiva 3</vt:lpstr>
      <vt:lpstr>ASPETTO 1 (item A 12 – A 14)</vt:lpstr>
      <vt:lpstr>Diapositiva 5</vt:lpstr>
      <vt:lpstr>Diapositiva 6</vt:lpstr>
      <vt:lpstr>TESTO ESPOSITIVO</vt:lpstr>
      <vt:lpstr>ASPETTO 1 (item B15)</vt:lpstr>
      <vt:lpstr>Diapositiva 9</vt:lpstr>
      <vt:lpstr>GRAMMATICA</vt:lpstr>
      <vt:lpstr>SINTASSI (item C2 – C8)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Scuola Secondaria di Primo Grado</dc:title>
  <dc:creator>Tiziana</dc:creator>
  <cp:lastModifiedBy>Tiziana</cp:lastModifiedBy>
  <cp:revision>20</cp:revision>
  <dcterms:created xsi:type="dcterms:W3CDTF">2016-11-22T13:35:33Z</dcterms:created>
  <dcterms:modified xsi:type="dcterms:W3CDTF">2016-11-23T17:46:13Z</dcterms:modified>
</cp:coreProperties>
</file>