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78"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5147D15-DDD0-4A08-9AF7-3C4D82148495}" type="datetimeFigureOut">
              <a:rPr lang="it-IT" smtClean="0"/>
              <a:pPr/>
              <a:t>29/11/2016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4AB1E5E-1E0E-4590-AB5E-4E170CD86AE6}"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147D15-DDD0-4A08-9AF7-3C4D82148495}" type="datetimeFigureOut">
              <a:rPr lang="it-IT" smtClean="0"/>
              <a:pPr/>
              <a:t>29/11/2016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AB1E5E-1E0E-4590-AB5E-4E170CD86AE6}"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solidFill>
            <a:srgbClr val="FFFF99"/>
          </a:solidFill>
          <a:ln>
            <a:solidFill>
              <a:schemeClr val="accent1"/>
            </a:solidFill>
          </a:ln>
        </p:spPr>
        <p:txBody>
          <a:bodyPr/>
          <a:lstStyle/>
          <a:p>
            <a:r>
              <a:rPr lang="it-IT" b="1" dirty="0" smtClean="0"/>
              <a:t>Analisi delle prove </a:t>
            </a:r>
            <a:endParaRPr lang="it-IT" b="1" dirty="0"/>
          </a:p>
        </p:txBody>
      </p:sp>
      <p:sp>
        <p:nvSpPr>
          <p:cNvPr id="3" name="Sottotitolo 2"/>
          <p:cNvSpPr>
            <a:spLocks noGrp="1"/>
          </p:cNvSpPr>
          <p:nvPr>
            <p:ph type="subTitle" idx="1"/>
          </p:nvPr>
        </p:nvSpPr>
        <p:spPr>
          <a:solidFill>
            <a:srgbClr val="CCFFFF"/>
          </a:solidFill>
          <a:ln>
            <a:solidFill>
              <a:schemeClr val="accent1"/>
            </a:solidFill>
          </a:ln>
        </p:spPr>
        <p:txBody>
          <a:bodyPr/>
          <a:lstStyle/>
          <a:p>
            <a:r>
              <a:rPr lang="it-IT" dirty="0" smtClean="0"/>
              <a:t>Classi II</a:t>
            </a:r>
          </a:p>
          <a:p>
            <a:r>
              <a:rPr lang="it-IT" b="1" dirty="0" smtClean="0"/>
              <a:t>SCUOLA </a:t>
            </a:r>
            <a:r>
              <a:rPr lang="it-IT" b="1" dirty="0" smtClean="0"/>
              <a:t>PRIMARIA</a:t>
            </a:r>
          </a:p>
          <a:p>
            <a:r>
              <a:rPr lang="it-IT" b="1" dirty="0" smtClean="0"/>
              <a:t>Italiano</a:t>
            </a:r>
            <a:endParaRPr lang="it-IT"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a:solidFill>
            <a:srgbClr val="FFFF99"/>
          </a:solidFill>
          <a:ln>
            <a:solidFill>
              <a:srgbClr val="0070C0"/>
            </a:solidFill>
          </a:ln>
        </p:spPr>
        <p:txBody>
          <a:bodyPr/>
          <a:lstStyle/>
          <a:p>
            <a:r>
              <a:rPr lang="it-IT" dirty="0" smtClean="0"/>
              <a:t>Commento </a:t>
            </a:r>
            <a:r>
              <a:rPr lang="it-IT" b="1" dirty="0" smtClean="0"/>
              <a:t>all’item B2</a:t>
            </a:r>
            <a:endParaRPr lang="it-IT" b="1" dirty="0"/>
          </a:p>
        </p:txBody>
      </p:sp>
      <p:sp>
        <p:nvSpPr>
          <p:cNvPr id="8" name="Segnaposto testo 7"/>
          <p:cNvSpPr>
            <a:spLocks noGrp="1"/>
          </p:cNvSpPr>
          <p:nvPr>
            <p:ph type="body" idx="1"/>
          </p:nvPr>
        </p:nvSpPr>
        <p:spPr>
          <a:solidFill>
            <a:schemeClr val="tx2">
              <a:lumMod val="60000"/>
              <a:lumOff val="40000"/>
            </a:schemeClr>
          </a:solidFill>
          <a:ln>
            <a:solidFill>
              <a:schemeClr val="tx1"/>
            </a:solidFill>
          </a:ln>
        </p:spPr>
        <p:txBody>
          <a:bodyPr>
            <a:normAutofit fontScale="77500" lnSpcReduction="20000"/>
          </a:bodyPr>
          <a:lstStyle/>
          <a:p>
            <a:endParaRPr lang="it-IT" dirty="0" smtClean="0"/>
          </a:p>
          <a:p>
            <a:r>
              <a:rPr lang="it-IT" dirty="0" smtClean="0"/>
              <a:t>Caratteristiche </a:t>
            </a:r>
            <a:r>
              <a:rPr lang="it-IT" dirty="0"/>
              <a:t>	</a:t>
            </a:r>
          </a:p>
          <a:p>
            <a:endParaRPr lang="it-IT" dirty="0"/>
          </a:p>
        </p:txBody>
      </p:sp>
      <p:sp>
        <p:nvSpPr>
          <p:cNvPr id="5" name="Segnaposto contenuto 4"/>
          <p:cNvSpPr>
            <a:spLocks noGrp="1"/>
          </p:cNvSpPr>
          <p:nvPr>
            <p:ph sz="half" idx="2"/>
          </p:nvPr>
        </p:nvSpPr>
        <p:spPr>
          <a:solidFill>
            <a:schemeClr val="tx2">
              <a:lumMod val="20000"/>
              <a:lumOff val="80000"/>
            </a:schemeClr>
          </a:solidFill>
          <a:ln>
            <a:solidFill>
              <a:srgbClr val="0070C0"/>
            </a:solidFill>
          </a:ln>
        </p:spPr>
        <p:txBody>
          <a:bodyPr>
            <a:normAutofit fontScale="40000" lnSpcReduction="20000"/>
          </a:bodyPr>
          <a:lstStyle/>
          <a:p>
            <a:r>
              <a:rPr lang="it-IT" sz="4500" b="1" dirty="0"/>
              <a:t>Tipo di testo: narrativo </a:t>
            </a:r>
          </a:p>
          <a:p>
            <a:r>
              <a:rPr lang="it-IT" sz="4500" b="1" dirty="0"/>
              <a:t>Tipo di item: domanda a scelta multipla complessa </a:t>
            </a:r>
          </a:p>
          <a:p>
            <a:r>
              <a:rPr lang="it-IT" sz="4500" b="1" dirty="0">
                <a:solidFill>
                  <a:srgbClr val="FF0000"/>
                </a:solidFill>
              </a:rPr>
              <a:t>Aspetto prevalente 5b</a:t>
            </a:r>
            <a:r>
              <a:rPr lang="it-IT" sz="4500" b="1" dirty="0"/>
              <a:t>: ricostruire il significato globale del testo, integrando più informazioni e concetti, anche formulando inferenze complesse </a:t>
            </a:r>
          </a:p>
          <a:p>
            <a:r>
              <a:rPr lang="it-IT" sz="4500" b="1" dirty="0"/>
              <a:t>Risposta corretta: </a:t>
            </a:r>
          </a:p>
          <a:p>
            <a:r>
              <a:rPr lang="it-IT" sz="4500" b="1" dirty="0"/>
              <a:t>a) È importante </a:t>
            </a:r>
          </a:p>
          <a:p>
            <a:r>
              <a:rPr lang="it-IT" sz="4500" b="1" dirty="0"/>
              <a:t>b) Non è importante </a:t>
            </a:r>
          </a:p>
          <a:p>
            <a:r>
              <a:rPr lang="it-IT" sz="4500" b="1" dirty="0"/>
              <a:t>c) È importante </a:t>
            </a:r>
          </a:p>
          <a:p>
            <a:r>
              <a:rPr lang="it-IT" sz="4500" b="1" dirty="0"/>
              <a:t>d) Non è importante </a:t>
            </a:r>
          </a:p>
          <a:p>
            <a:r>
              <a:rPr lang="it-IT" sz="4500" dirty="0"/>
              <a:t>	</a:t>
            </a:r>
          </a:p>
          <a:p>
            <a:endParaRPr lang="it-IT" dirty="0"/>
          </a:p>
        </p:txBody>
      </p:sp>
      <p:sp>
        <p:nvSpPr>
          <p:cNvPr id="9" name="Segnaposto testo 8"/>
          <p:cNvSpPr>
            <a:spLocks noGrp="1"/>
          </p:cNvSpPr>
          <p:nvPr>
            <p:ph type="body" sz="quarter" idx="3"/>
          </p:nvPr>
        </p:nvSpPr>
        <p:spPr>
          <a:solidFill>
            <a:schemeClr val="tx2">
              <a:lumMod val="60000"/>
              <a:lumOff val="40000"/>
            </a:schemeClr>
          </a:solidFill>
          <a:ln>
            <a:solidFill>
              <a:schemeClr val="accent1"/>
            </a:solidFill>
          </a:ln>
        </p:spPr>
        <p:txBody>
          <a:bodyPr>
            <a:normAutofit fontScale="70000" lnSpcReduction="20000"/>
          </a:bodyPr>
          <a:lstStyle/>
          <a:p>
            <a:endParaRPr lang="it-IT" dirty="0" smtClean="0"/>
          </a:p>
          <a:p>
            <a:r>
              <a:rPr lang="it-IT" dirty="0" smtClean="0"/>
              <a:t>Descrizione </a:t>
            </a:r>
            <a:r>
              <a:rPr lang="it-IT" dirty="0"/>
              <a:t>del compito e commento 	</a:t>
            </a:r>
          </a:p>
          <a:p>
            <a:endParaRPr lang="it-IT" dirty="0"/>
          </a:p>
        </p:txBody>
      </p:sp>
      <p:sp>
        <p:nvSpPr>
          <p:cNvPr id="6" name="Segnaposto contenuto 5"/>
          <p:cNvSpPr>
            <a:spLocks noGrp="1"/>
          </p:cNvSpPr>
          <p:nvPr>
            <p:ph sz="quarter" idx="4"/>
          </p:nvPr>
        </p:nvSpPr>
        <p:spPr>
          <a:solidFill>
            <a:schemeClr val="tx2">
              <a:lumMod val="20000"/>
              <a:lumOff val="80000"/>
            </a:schemeClr>
          </a:solidFill>
          <a:ln>
            <a:solidFill>
              <a:schemeClr val="tx1"/>
            </a:solidFill>
          </a:ln>
        </p:spPr>
        <p:txBody>
          <a:bodyPr>
            <a:normAutofit fontScale="32500" lnSpcReduction="20000"/>
          </a:bodyPr>
          <a:lstStyle/>
          <a:p>
            <a:r>
              <a:rPr lang="it-IT" sz="3400" dirty="0"/>
              <a:t>È un compito di costruzione di relazioni e di integrazione di informazioni a livello dell’intero testo. </a:t>
            </a:r>
          </a:p>
          <a:p>
            <a:r>
              <a:rPr lang="it-IT" sz="3400" dirty="0"/>
              <a:t>La domanda chiede di gerarchizzare le informazioni in base al fatto che intrattengano o meno relazioni significative con altre informazioni del testo e chiede di costruire, abbracciando l’intero testo, queste relazioni che concorrono a sciogliere i nodi fondamentali del racconto. </a:t>
            </a:r>
          </a:p>
          <a:p>
            <a:r>
              <a:rPr lang="it-IT" sz="3400" dirty="0"/>
              <a:t>La domanda è stata formulata in modo da segnalare che le relazioni da stabilire sono tra informazioni non contigue, lontane tra loro (“</a:t>
            </a:r>
            <a:r>
              <a:rPr lang="it-IT" sz="3400" dirty="0" err="1"/>
              <a:t>…importanti</a:t>
            </a:r>
            <a:r>
              <a:rPr lang="it-IT" sz="3400" dirty="0"/>
              <a:t> per quello che succede più avanti nel racconto”). Per uno degli item di risposta (c), sulla base dei dati del </a:t>
            </a:r>
            <a:r>
              <a:rPr lang="it-IT" sz="3400" dirty="0" err="1"/>
              <a:t>pretest</a:t>
            </a:r>
            <a:r>
              <a:rPr lang="it-IT" sz="3400" dirty="0"/>
              <a:t>, si è riportata l’informazione (la caratteristica dell’erba), invece che in modo testuale, esplicitando l’inferenza ponte necessaria per stabilire il collegamento con quello che succede più avanti. </a:t>
            </a:r>
          </a:p>
          <a:p>
            <a:r>
              <a:rPr lang="it-IT" sz="3400" dirty="0"/>
              <a:t>Per quanto riguarda le Indicazioni Nazionali, il quesito si colloca nell’ambito dei seguenti obiettivi-traguardi di apprendimento: </a:t>
            </a:r>
          </a:p>
          <a:p>
            <a:r>
              <a:rPr lang="it-IT" sz="3400" dirty="0"/>
              <a:t>- leggere testi (</a:t>
            </a:r>
            <a:r>
              <a:rPr lang="it-IT" sz="3400" dirty="0" err="1"/>
              <a:t>narrativi…</a:t>
            </a:r>
            <a:r>
              <a:rPr lang="it-IT" sz="3400" dirty="0"/>
              <a:t>) cogliendo l’argomento di cui si parla e individuando le informazioni principali e le loro relazioni </a:t>
            </a:r>
          </a:p>
          <a:p>
            <a:r>
              <a:rPr lang="it-IT" sz="3400" dirty="0"/>
              <a:t>- (…) porsi domande all’inizio e durante la lettura del testo </a:t>
            </a:r>
          </a:p>
          <a:p>
            <a:r>
              <a:rPr lang="it-IT" sz="3400" dirty="0"/>
              <a:t>- cogliere indizi utili a risolvere i nodi della comprensione </a:t>
            </a:r>
          </a:p>
          <a:p>
            <a:pPr>
              <a:buNone/>
            </a:pPr>
            <a:r>
              <a:rPr lang="it-IT" sz="3400" dirty="0"/>
              <a:t>	</a:t>
            </a:r>
          </a:p>
          <a:p>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a:xfrm>
            <a:off x="539552" y="260648"/>
            <a:ext cx="8264897" cy="1512168"/>
          </a:xfrm>
          <a:solidFill>
            <a:srgbClr val="FFFF99"/>
          </a:solidFill>
          <a:ln>
            <a:solidFill>
              <a:schemeClr val="accent1"/>
            </a:solidFill>
          </a:ln>
        </p:spPr>
        <p:txBody>
          <a:bodyPr>
            <a:normAutofit fontScale="90000"/>
          </a:bodyPr>
          <a:lstStyle/>
          <a:p>
            <a:pPr algn="l"/>
            <a:r>
              <a:rPr lang="it-IT" b="1" dirty="0" smtClean="0"/>
              <a:t/>
            </a:r>
            <a:br>
              <a:rPr lang="it-IT" b="1" dirty="0" smtClean="0"/>
            </a:br>
            <a:r>
              <a:rPr lang="it-IT" b="1" dirty="0" smtClean="0"/>
              <a:t/>
            </a:r>
            <a:br>
              <a:rPr lang="it-IT" b="1" dirty="0" smtClean="0"/>
            </a:br>
            <a:r>
              <a:rPr lang="it-IT" dirty="0"/>
              <a:t/>
            </a:r>
            <a:br>
              <a:rPr lang="it-IT" dirty="0"/>
            </a:br>
            <a:r>
              <a:rPr lang="it-IT" dirty="0" smtClean="0"/>
              <a:t/>
            </a:r>
            <a:br>
              <a:rPr lang="it-IT" dirty="0" smtClean="0"/>
            </a:br>
            <a:r>
              <a:rPr lang="it-IT" dirty="0"/>
              <a:t/>
            </a:r>
            <a:br>
              <a:rPr lang="it-IT" dirty="0"/>
            </a:br>
            <a:r>
              <a:rPr lang="it-IT" dirty="0" smtClean="0"/>
              <a:t/>
            </a:r>
            <a:br>
              <a:rPr lang="it-IT" dirty="0" smtClean="0"/>
            </a:br>
            <a:r>
              <a:rPr lang="it-IT" dirty="0" smtClean="0"/>
              <a:t/>
            </a:r>
            <a:br>
              <a:rPr lang="it-IT" dirty="0" smtClean="0"/>
            </a:br>
            <a:r>
              <a:rPr lang="it-IT" dirty="0"/>
              <a:t/>
            </a:r>
            <a:br>
              <a:rPr lang="it-IT" dirty="0"/>
            </a:br>
            <a:r>
              <a:rPr lang="it-IT" sz="2700" dirty="0" smtClean="0"/>
              <a:t>ITEM B8</a:t>
            </a:r>
            <a:br>
              <a:rPr lang="it-IT" sz="2700" dirty="0" smtClean="0"/>
            </a:br>
            <a:r>
              <a:rPr lang="it-IT" sz="2700" b="1" dirty="0" smtClean="0"/>
              <a:t>Nel </a:t>
            </a:r>
            <a:r>
              <a:rPr lang="it-IT" sz="2700" b="1" dirty="0"/>
              <a:t>riquadro hai a disposizione la parte </a:t>
            </a:r>
            <a:r>
              <a:rPr lang="it-IT" sz="2700" b="1" dirty="0" smtClean="0"/>
              <a:t>di </a:t>
            </a:r>
            <a:r>
              <a:rPr lang="it-IT" sz="2700" b="1" dirty="0"/>
              <a:t>testo alla quale si riferisce la domanda B8</a:t>
            </a:r>
            <a:r>
              <a:rPr lang="it-IT" sz="2200" b="1" dirty="0"/>
              <a:t>. </a:t>
            </a:r>
            <a:r>
              <a:rPr lang="it-IT" b="1" dirty="0"/>
              <a:t>	</a:t>
            </a:r>
            <a:br>
              <a:rPr lang="it-IT" b="1" dirty="0"/>
            </a:br>
            <a:endParaRPr lang="it-IT" dirty="0"/>
          </a:p>
        </p:txBody>
      </p:sp>
      <p:sp>
        <p:nvSpPr>
          <p:cNvPr id="10" name="Segnaposto testo 9"/>
          <p:cNvSpPr>
            <a:spLocks noGrp="1"/>
          </p:cNvSpPr>
          <p:nvPr>
            <p:ph type="body" sz="half" idx="2"/>
          </p:nvPr>
        </p:nvSpPr>
        <p:spPr>
          <a:xfrm>
            <a:off x="611560" y="2420888"/>
            <a:ext cx="3008313" cy="2664297"/>
          </a:xfrm>
          <a:solidFill>
            <a:srgbClr val="FFFF99"/>
          </a:solidFill>
          <a:ln>
            <a:solidFill>
              <a:schemeClr val="accent1"/>
            </a:solidFill>
          </a:ln>
        </p:spPr>
        <p:txBody>
          <a:bodyPr>
            <a:noAutofit/>
          </a:bodyPr>
          <a:lstStyle/>
          <a:p>
            <a:r>
              <a:rPr lang="it-IT" sz="2000" dirty="0"/>
              <a:t>“D’improvviso, senza aver sentito, annusato o visto niente, la lepre se la vide spuntare a meno di venti passi, già lanciata a bocca aperta verso di lei.” </a:t>
            </a:r>
          </a:p>
        </p:txBody>
      </p:sp>
      <p:graphicFrame>
        <p:nvGraphicFramePr>
          <p:cNvPr id="6" name="Tabella 5"/>
          <p:cNvGraphicFramePr>
            <a:graphicFrameLocks noGrp="1"/>
          </p:cNvGraphicFramePr>
          <p:nvPr/>
        </p:nvGraphicFramePr>
        <p:xfrm>
          <a:off x="4499992" y="2060848"/>
          <a:ext cx="4108314" cy="4394200"/>
        </p:xfrm>
        <a:graphic>
          <a:graphicData uri="http://schemas.openxmlformats.org/drawingml/2006/table">
            <a:tbl>
              <a:tblPr firstRow="1" bandRow="1">
                <a:tableStyleId>{5C22544A-7EE6-4342-B048-85BDC9FD1C3A}</a:tableStyleId>
              </a:tblPr>
              <a:tblGrid>
                <a:gridCol w="4108314"/>
              </a:tblGrid>
              <a:tr h="370840">
                <a:tc>
                  <a:txBody>
                    <a:bodyPr/>
                    <a:lstStyle/>
                    <a:p>
                      <a:pPr>
                        <a:buNone/>
                      </a:pPr>
                      <a:r>
                        <a:rPr lang="it-IT" sz="1800" b="1" dirty="0" smtClean="0"/>
                        <a:t>Che cosa fanno capire le parole “... già lanciata a bocca aperta”? Fanno capire che </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A. □  la volpe corre e non ha più fiato </a:t>
                      </a:r>
                    </a:p>
                    <a:p>
                      <a:endParaRPr lang="it-IT"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B. □  la volpe parte all’inseguimento     urlando </a:t>
                      </a:r>
                    </a:p>
                    <a:p>
                      <a:endParaRPr lang="it-IT"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C. □  la volpe è pronta a mangiare la lepre </a:t>
                      </a:r>
                    </a:p>
                    <a:p>
                      <a:endParaRPr lang="it-IT"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D. □  la volpe è stupita che la lepre l’abbia vista 	</a:t>
                      </a:r>
                    </a:p>
                    <a:p>
                      <a:endParaRPr lang="it-IT" dirty="0"/>
                    </a:p>
                  </a:txBody>
                  <a:tcPr/>
                </a:tc>
              </a:tr>
              <a:tr h="370840">
                <a:tc>
                  <a:txBody>
                    <a:bodyPr/>
                    <a:lstStyle/>
                    <a:p>
                      <a:endParaRPr lang="it-IT"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solidFill>
            <a:srgbClr val="FFFF99"/>
          </a:solidFill>
          <a:ln>
            <a:solidFill>
              <a:schemeClr val="accent1"/>
            </a:solidFill>
          </a:ln>
        </p:spPr>
        <p:txBody>
          <a:bodyPr/>
          <a:lstStyle/>
          <a:p>
            <a:r>
              <a:rPr lang="it-IT" dirty="0" smtClean="0"/>
              <a:t>Commento all’Item B8</a:t>
            </a:r>
            <a:endParaRPr lang="it-IT" dirty="0"/>
          </a:p>
        </p:txBody>
      </p:sp>
      <p:sp>
        <p:nvSpPr>
          <p:cNvPr id="6" name="Segnaposto testo 5"/>
          <p:cNvSpPr>
            <a:spLocks noGrp="1"/>
          </p:cNvSpPr>
          <p:nvPr>
            <p:ph type="body" idx="1"/>
          </p:nvPr>
        </p:nvSpPr>
        <p:spPr>
          <a:solidFill>
            <a:schemeClr val="tx2">
              <a:lumMod val="60000"/>
              <a:lumOff val="40000"/>
            </a:schemeClr>
          </a:solidFill>
          <a:ln>
            <a:solidFill>
              <a:schemeClr val="tx1"/>
            </a:solidFill>
          </a:ln>
        </p:spPr>
        <p:txBody>
          <a:bodyPr>
            <a:normAutofit fontScale="77500" lnSpcReduction="20000"/>
          </a:bodyPr>
          <a:lstStyle/>
          <a:p>
            <a:endParaRPr lang="it-IT" dirty="0" smtClean="0"/>
          </a:p>
          <a:p>
            <a:r>
              <a:rPr lang="it-IT" dirty="0" smtClean="0"/>
              <a:t>Caratteristiche </a:t>
            </a:r>
            <a:r>
              <a:rPr lang="it-IT" dirty="0"/>
              <a:t>	</a:t>
            </a:r>
          </a:p>
          <a:p>
            <a:endParaRPr lang="it-IT" dirty="0"/>
          </a:p>
        </p:txBody>
      </p:sp>
      <p:sp>
        <p:nvSpPr>
          <p:cNvPr id="7" name="Segnaposto contenuto 6"/>
          <p:cNvSpPr>
            <a:spLocks noGrp="1"/>
          </p:cNvSpPr>
          <p:nvPr>
            <p:ph sz="half" idx="2"/>
          </p:nvPr>
        </p:nvSpPr>
        <p:spPr>
          <a:solidFill>
            <a:schemeClr val="accent1">
              <a:lumMod val="40000"/>
              <a:lumOff val="60000"/>
            </a:schemeClr>
          </a:solidFill>
          <a:ln>
            <a:solidFill>
              <a:schemeClr val="tx1"/>
            </a:solidFill>
          </a:ln>
        </p:spPr>
        <p:txBody>
          <a:bodyPr>
            <a:normAutofit fontScale="92500" lnSpcReduction="10000"/>
          </a:bodyPr>
          <a:lstStyle/>
          <a:p>
            <a:r>
              <a:rPr lang="it-IT" b="1" dirty="0"/>
              <a:t>Tipo di testo: narrativo </a:t>
            </a:r>
          </a:p>
          <a:p>
            <a:r>
              <a:rPr lang="it-IT" b="1" dirty="0"/>
              <a:t>Tipo di item: domanda a scelta multipla </a:t>
            </a:r>
          </a:p>
          <a:p>
            <a:r>
              <a:rPr lang="it-IT" b="1" dirty="0">
                <a:solidFill>
                  <a:srgbClr val="FF0000"/>
                </a:solidFill>
              </a:rPr>
              <a:t>Aspetto prevalente 5a</a:t>
            </a:r>
            <a:r>
              <a:rPr lang="it-IT" b="1" dirty="0"/>
              <a:t>: ricostruire il significato di una parte più o meno estesa del testo, integrando più informazioni e concetti, anche formulando inferenze complesse. </a:t>
            </a:r>
          </a:p>
          <a:p>
            <a:r>
              <a:rPr lang="it-IT" b="1" dirty="0"/>
              <a:t>Risposta corretta: C 	</a:t>
            </a:r>
          </a:p>
          <a:p>
            <a:endParaRPr lang="it-IT" dirty="0"/>
          </a:p>
        </p:txBody>
      </p:sp>
      <p:sp>
        <p:nvSpPr>
          <p:cNvPr id="8" name="Segnaposto testo 7"/>
          <p:cNvSpPr>
            <a:spLocks noGrp="1"/>
          </p:cNvSpPr>
          <p:nvPr>
            <p:ph type="body" sz="quarter" idx="3"/>
          </p:nvPr>
        </p:nvSpPr>
        <p:spPr>
          <a:solidFill>
            <a:schemeClr val="tx2">
              <a:lumMod val="60000"/>
              <a:lumOff val="40000"/>
            </a:schemeClr>
          </a:solidFill>
          <a:ln>
            <a:solidFill>
              <a:schemeClr val="tx1"/>
            </a:solidFill>
          </a:ln>
        </p:spPr>
        <p:txBody>
          <a:bodyPr>
            <a:normAutofit fontScale="62500" lnSpcReduction="20000"/>
          </a:bodyPr>
          <a:lstStyle/>
          <a:p>
            <a:endParaRPr lang="it-IT" dirty="0" smtClean="0"/>
          </a:p>
          <a:p>
            <a:r>
              <a:rPr lang="it-IT" sz="2900" dirty="0" smtClean="0"/>
              <a:t>Descrizione </a:t>
            </a:r>
            <a:r>
              <a:rPr lang="it-IT" sz="2900" dirty="0"/>
              <a:t>del compito e commento 	</a:t>
            </a:r>
          </a:p>
          <a:p>
            <a:endParaRPr lang="it-IT" dirty="0"/>
          </a:p>
        </p:txBody>
      </p:sp>
      <p:sp>
        <p:nvSpPr>
          <p:cNvPr id="9" name="Segnaposto contenuto 8"/>
          <p:cNvSpPr>
            <a:spLocks noGrp="1"/>
          </p:cNvSpPr>
          <p:nvPr>
            <p:ph sz="quarter" idx="4"/>
          </p:nvPr>
        </p:nvSpPr>
        <p:spPr>
          <a:solidFill>
            <a:schemeClr val="accent1">
              <a:lumMod val="40000"/>
              <a:lumOff val="60000"/>
            </a:schemeClr>
          </a:solidFill>
          <a:ln>
            <a:solidFill>
              <a:schemeClr val="tx1"/>
            </a:solidFill>
          </a:ln>
        </p:spPr>
        <p:txBody>
          <a:bodyPr>
            <a:normAutofit fontScale="32500" lnSpcReduction="20000"/>
          </a:bodyPr>
          <a:lstStyle/>
          <a:p>
            <a:r>
              <a:rPr lang="it-IT" sz="3400" dirty="0"/>
              <a:t>È un compito di costruzione di relazioni e di integrazione di informazioni a livello locale. </a:t>
            </a:r>
          </a:p>
          <a:p>
            <a:r>
              <a:rPr lang="it-IT" sz="3400" dirty="0"/>
              <a:t>La domanda chiede di elaborare una parte di testo per integrare il significato di un’informazione, esplicitando lo scopo di un comportamento, sulla base di informazioni del testo e conoscenze della mappa cognitiva. Dal momento che per fare questo occorre aver compreso il significato dell’espressione “già lanciata a bocca aperta”, nel contesto in cui questa appare, il quesito rientra anche nell’aspetto 1. </a:t>
            </a:r>
          </a:p>
          <a:p>
            <a:r>
              <a:rPr lang="it-IT" sz="3400" dirty="0"/>
              <a:t>La domanda è stata formulata in modo da segnalare che l’informazione richiesta va costruita (“che cosa fanno capire le </a:t>
            </a:r>
            <a:r>
              <a:rPr lang="it-IT" sz="3400" dirty="0" err="1"/>
              <a:t>parole…</a:t>
            </a:r>
            <a:r>
              <a:rPr lang="it-IT" sz="3400" dirty="0"/>
              <a:t>”) e che quindi non la si trova pronta nel testo. La parte di testo che comprende le parole citate è stata messa a disposizione nel riquadro per evitare il lavoro di ricerca e di localizzazione nel testo. </a:t>
            </a:r>
          </a:p>
          <a:p>
            <a:r>
              <a:rPr lang="it-IT" sz="3400" dirty="0"/>
              <a:t>Per quanto riguarda le Indicazioni Nazionali, il quesito si colloca nell’ambito dei seguenti obiettivi-traguardi di apprendimento: </a:t>
            </a:r>
          </a:p>
          <a:p>
            <a:r>
              <a:rPr lang="it-IT" sz="3400" dirty="0"/>
              <a:t>- leggere testi (narrativi,…) (</a:t>
            </a:r>
            <a:r>
              <a:rPr lang="it-IT" sz="3400" dirty="0" err="1"/>
              <a:t>…</a:t>
            </a:r>
            <a:r>
              <a:rPr lang="it-IT" sz="3400" dirty="0"/>
              <a:t>) individuando le informazioni principali e le loro relazioni </a:t>
            </a:r>
          </a:p>
          <a:p>
            <a:r>
              <a:rPr lang="it-IT" sz="3400" dirty="0"/>
              <a:t>- superare gli “ostacoli alla comprensione dei testi (anche a livello lessicale) …” </a:t>
            </a:r>
          </a:p>
          <a:p>
            <a:r>
              <a:rPr lang="it-IT" sz="3400" dirty="0"/>
              <a:t>- (…) cogliere indizi utili a risolvere i nodi della comprensione </a:t>
            </a:r>
          </a:p>
          <a:p>
            <a:pPr>
              <a:buNone/>
            </a:pPr>
            <a:r>
              <a:rPr lang="it-IT" sz="3400" dirty="0"/>
              <a:t>	</a:t>
            </a:r>
          </a:p>
          <a:p>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solidFill>
            <a:srgbClr val="FFFF99"/>
          </a:solidFill>
          <a:ln>
            <a:solidFill>
              <a:schemeClr val="tx2"/>
            </a:solidFill>
          </a:ln>
        </p:spPr>
        <p:txBody>
          <a:bodyPr/>
          <a:lstStyle/>
          <a:p>
            <a:r>
              <a:rPr lang="it-IT" b="1" dirty="0" smtClean="0"/>
              <a:t>Item B9</a:t>
            </a:r>
            <a:endParaRPr lang="it-IT" b="1" dirty="0"/>
          </a:p>
        </p:txBody>
      </p:sp>
      <p:sp>
        <p:nvSpPr>
          <p:cNvPr id="5" name="Segnaposto contenuto 4"/>
          <p:cNvSpPr>
            <a:spLocks noGrp="1"/>
          </p:cNvSpPr>
          <p:nvPr>
            <p:ph idx="1"/>
          </p:nvPr>
        </p:nvSpPr>
        <p:spPr>
          <a:solidFill>
            <a:schemeClr val="tx2">
              <a:lumMod val="20000"/>
              <a:lumOff val="80000"/>
            </a:schemeClr>
          </a:solidFill>
          <a:ln>
            <a:solidFill>
              <a:schemeClr val="accent1"/>
            </a:solidFill>
          </a:ln>
        </p:spPr>
        <p:txBody>
          <a:bodyPr>
            <a:normAutofit fontScale="92500" lnSpcReduction="10000"/>
          </a:bodyPr>
          <a:lstStyle/>
          <a:p>
            <a:r>
              <a:rPr lang="it-IT" sz="3000" b="1" dirty="0"/>
              <a:t>“La bestiola si mise a correre disperatamente, facendo balzi a </a:t>
            </a:r>
            <a:r>
              <a:rPr lang="it-IT" sz="3000" b="1" dirty="0" err="1"/>
              <a:t>zig</a:t>
            </a:r>
            <a:r>
              <a:rPr lang="it-IT" sz="3000" b="1" dirty="0"/>
              <a:t> </a:t>
            </a:r>
            <a:r>
              <a:rPr lang="it-IT" sz="3000" b="1" dirty="0" err="1"/>
              <a:t>zag</a:t>
            </a:r>
            <a:r>
              <a:rPr lang="it-IT" sz="3000" b="1" dirty="0"/>
              <a:t>, ma sapeva che era troppo tardi, perché la volpe era partita troppo in vantaggio” (righe 23-25). Perché la lepre è disperata? </a:t>
            </a:r>
          </a:p>
          <a:p>
            <a:r>
              <a:rPr lang="it-IT" dirty="0"/>
              <a:t>A. </a:t>
            </a:r>
            <a:r>
              <a:rPr lang="it-IT" dirty="0" smtClean="0"/>
              <a:t>□    </a:t>
            </a:r>
            <a:r>
              <a:rPr lang="it-IT" sz="3000" dirty="0"/>
              <a:t>Fa fatica a correre dopo avere mangiato </a:t>
            </a:r>
          </a:p>
          <a:p>
            <a:r>
              <a:rPr lang="it-IT" sz="3000" dirty="0"/>
              <a:t>B. □ </a:t>
            </a:r>
            <a:r>
              <a:rPr lang="it-IT" sz="3000" dirty="0" smtClean="0"/>
              <a:t>    Ha </a:t>
            </a:r>
            <a:r>
              <a:rPr lang="it-IT" sz="3000" dirty="0"/>
              <a:t>perso l’orientamento </a:t>
            </a:r>
          </a:p>
          <a:p>
            <a:r>
              <a:rPr lang="it-IT" sz="3000" dirty="0"/>
              <a:t>C. □ </a:t>
            </a:r>
            <a:r>
              <a:rPr lang="it-IT" sz="3000" dirty="0" smtClean="0"/>
              <a:t>    Sta </a:t>
            </a:r>
            <a:r>
              <a:rPr lang="it-IT" sz="3000" dirty="0"/>
              <a:t>per essere catturata </a:t>
            </a:r>
          </a:p>
          <a:p>
            <a:r>
              <a:rPr lang="it-IT" sz="3000" dirty="0"/>
              <a:t>D. □ </a:t>
            </a:r>
            <a:r>
              <a:rPr lang="it-IT" sz="3000" dirty="0" smtClean="0"/>
              <a:t>    È </a:t>
            </a:r>
            <a:r>
              <a:rPr lang="it-IT" sz="3000" dirty="0"/>
              <a:t>la prima volta che vede una volpe da vicino </a:t>
            </a:r>
            <a:r>
              <a:rPr lang="it-IT" dirty="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solidFill>
            <a:srgbClr val="FFFF99"/>
          </a:solidFill>
          <a:ln>
            <a:solidFill>
              <a:schemeClr val="tx1"/>
            </a:solidFill>
          </a:ln>
        </p:spPr>
        <p:txBody>
          <a:bodyPr/>
          <a:lstStyle/>
          <a:p>
            <a:r>
              <a:rPr lang="it-IT" dirty="0" smtClean="0"/>
              <a:t>Commento </a:t>
            </a:r>
            <a:r>
              <a:rPr lang="it-IT" b="1" dirty="0" smtClean="0"/>
              <a:t>all’Item B9</a:t>
            </a:r>
            <a:endParaRPr lang="it-IT" b="1" dirty="0"/>
          </a:p>
        </p:txBody>
      </p:sp>
      <p:sp>
        <p:nvSpPr>
          <p:cNvPr id="5" name="Segnaposto testo 4"/>
          <p:cNvSpPr>
            <a:spLocks noGrp="1"/>
          </p:cNvSpPr>
          <p:nvPr>
            <p:ph type="body" idx="1"/>
          </p:nvPr>
        </p:nvSpPr>
        <p:spPr>
          <a:solidFill>
            <a:schemeClr val="tx2">
              <a:lumMod val="40000"/>
              <a:lumOff val="60000"/>
            </a:schemeClr>
          </a:solidFill>
          <a:ln>
            <a:solidFill>
              <a:schemeClr val="tx1"/>
            </a:solidFill>
          </a:ln>
        </p:spPr>
        <p:txBody>
          <a:bodyPr/>
          <a:lstStyle/>
          <a:p>
            <a:r>
              <a:rPr lang="it-IT" dirty="0"/>
              <a:t>Caratteristiche 	</a:t>
            </a:r>
          </a:p>
        </p:txBody>
      </p:sp>
      <p:sp>
        <p:nvSpPr>
          <p:cNvPr id="6" name="Segnaposto contenuto 5"/>
          <p:cNvSpPr>
            <a:spLocks noGrp="1"/>
          </p:cNvSpPr>
          <p:nvPr>
            <p:ph sz="half" idx="2"/>
          </p:nvPr>
        </p:nvSpPr>
        <p:spPr>
          <a:solidFill>
            <a:schemeClr val="accent1">
              <a:lumMod val="40000"/>
              <a:lumOff val="60000"/>
            </a:schemeClr>
          </a:solidFill>
          <a:ln>
            <a:solidFill>
              <a:schemeClr val="accent1"/>
            </a:solidFill>
          </a:ln>
        </p:spPr>
        <p:txBody>
          <a:bodyPr>
            <a:normAutofit fontScale="92500" lnSpcReduction="10000"/>
          </a:bodyPr>
          <a:lstStyle/>
          <a:p>
            <a:r>
              <a:rPr lang="it-IT" b="1" dirty="0"/>
              <a:t>Tipo di testo: narrativo </a:t>
            </a:r>
          </a:p>
          <a:p>
            <a:r>
              <a:rPr lang="it-IT" b="1" dirty="0"/>
              <a:t>Tipo di item: domanda a scelta multipla </a:t>
            </a:r>
          </a:p>
          <a:p>
            <a:r>
              <a:rPr lang="it-IT" b="1" dirty="0">
                <a:solidFill>
                  <a:srgbClr val="FF0000"/>
                </a:solidFill>
              </a:rPr>
              <a:t>Aspetto prevalente 5a</a:t>
            </a:r>
            <a:r>
              <a:rPr lang="it-IT" b="1" dirty="0"/>
              <a:t>: ricostruire il significato di una parte più o meno estesa del testo, integrando più informazioni e concetti, anche formulando inferenze complesse </a:t>
            </a:r>
          </a:p>
          <a:p>
            <a:r>
              <a:rPr lang="it-IT" b="1" dirty="0"/>
              <a:t>Risposta corretta: C 	</a:t>
            </a:r>
          </a:p>
          <a:p>
            <a:endParaRPr lang="it-IT" dirty="0"/>
          </a:p>
        </p:txBody>
      </p:sp>
      <p:sp>
        <p:nvSpPr>
          <p:cNvPr id="7" name="Segnaposto testo 6"/>
          <p:cNvSpPr>
            <a:spLocks noGrp="1"/>
          </p:cNvSpPr>
          <p:nvPr>
            <p:ph type="body" sz="quarter" idx="3"/>
          </p:nvPr>
        </p:nvSpPr>
        <p:spPr>
          <a:solidFill>
            <a:schemeClr val="tx2">
              <a:lumMod val="40000"/>
              <a:lumOff val="60000"/>
            </a:schemeClr>
          </a:solidFill>
          <a:ln>
            <a:solidFill>
              <a:schemeClr val="tx2"/>
            </a:solidFill>
          </a:ln>
        </p:spPr>
        <p:txBody>
          <a:bodyPr>
            <a:normAutofit fontScale="70000" lnSpcReduction="20000"/>
          </a:bodyPr>
          <a:lstStyle/>
          <a:p>
            <a:endParaRPr lang="it-IT" dirty="0" smtClean="0"/>
          </a:p>
          <a:p>
            <a:r>
              <a:rPr lang="it-IT" dirty="0" smtClean="0"/>
              <a:t>Descrizione </a:t>
            </a:r>
            <a:r>
              <a:rPr lang="it-IT" dirty="0"/>
              <a:t>del compito e commento 	</a:t>
            </a:r>
          </a:p>
          <a:p>
            <a:endParaRPr lang="it-IT" dirty="0"/>
          </a:p>
        </p:txBody>
      </p:sp>
      <p:sp>
        <p:nvSpPr>
          <p:cNvPr id="8" name="Segnaposto contenuto 7"/>
          <p:cNvSpPr>
            <a:spLocks noGrp="1"/>
          </p:cNvSpPr>
          <p:nvPr>
            <p:ph sz="quarter" idx="4"/>
          </p:nvPr>
        </p:nvSpPr>
        <p:spPr>
          <a:solidFill>
            <a:schemeClr val="accent1">
              <a:lumMod val="20000"/>
              <a:lumOff val="80000"/>
            </a:schemeClr>
          </a:solidFill>
          <a:ln>
            <a:solidFill>
              <a:schemeClr val="tx1"/>
            </a:solidFill>
          </a:ln>
        </p:spPr>
        <p:txBody>
          <a:bodyPr>
            <a:normAutofit fontScale="55000" lnSpcReduction="20000"/>
          </a:bodyPr>
          <a:lstStyle/>
          <a:p>
            <a:r>
              <a:rPr lang="it-IT" dirty="0"/>
              <a:t>È un compito di costruzione di relazioni e di integrazione di informazioni a livello locale. </a:t>
            </a:r>
          </a:p>
          <a:p>
            <a:r>
              <a:rPr lang="it-IT" dirty="0"/>
              <a:t>La domanda chiede di esplicitare un antecedente-causa, tenendo conto di quanto già elaborato precedentemente, utilizzando informazioni del testo e conoscenze della mappa cognitiva. </a:t>
            </a:r>
          </a:p>
          <a:p>
            <a:r>
              <a:rPr lang="it-IT" dirty="0"/>
              <a:t>La domanda è stata formulata in modo da mettere a disposizione un’informazione che il testo già fornisce per la costruzione dell’antecedente causale (“sapeva che era troppo tardi, perché la volpe era partita troppo in vantaggio”), alleggerendo così il processo inferenziale richiesto. </a:t>
            </a:r>
          </a:p>
          <a:p>
            <a:r>
              <a:rPr lang="it-IT" dirty="0"/>
              <a:t>Per quanto riguarda le Indicazioni Nazionali, il quesito si colloca nell’ambito di questi </a:t>
            </a:r>
            <a:r>
              <a:rPr lang="it-IT" dirty="0" err="1"/>
              <a:t>obiettivi-traguardi</a:t>
            </a:r>
            <a:r>
              <a:rPr lang="it-IT" dirty="0"/>
              <a:t> di apprendimento: </a:t>
            </a:r>
          </a:p>
          <a:p>
            <a:r>
              <a:rPr lang="it-IT" dirty="0"/>
              <a:t>- leggere testi (narrativi,…) (</a:t>
            </a:r>
            <a:r>
              <a:rPr lang="it-IT" dirty="0" err="1"/>
              <a:t>…</a:t>
            </a:r>
            <a:r>
              <a:rPr lang="it-IT" dirty="0"/>
              <a:t>) individuando le informazioni principali e le loro relazioni </a:t>
            </a:r>
          </a:p>
          <a:p>
            <a:r>
              <a:rPr lang="it-IT" dirty="0"/>
              <a:t>- superare gli “ostacoli alla comprensione dei </a:t>
            </a:r>
            <a:r>
              <a:rPr lang="it-IT" dirty="0" err="1"/>
              <a:t>testi…</a:t>
            </a:r>
            <a:r>
              <a:rPr lang="it-IT" dirty="0"/>
              <a:t>” </a:t>
            </a:r>
          </a:p>
          <a:p>
            <a:r>
              <a:rPr lang="it-IT" dirty="0"/>
              <a:t>- (…) cogliere indizi utili a risolvere i nodi della comprensione </a:t>
            </a:r>
          </a:p>
          <a:p>
            <a:r>
              <a:rPr lang="it-IT" dirty="0"/>
              <a:t>	</a:t>
            </a:r>
          </a:p>
          <a:p>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a:solidFill>
            <a:srgbClr val="FFFF99"/>
          </a:solidFill>
          <a:ln>
            <a:solidFill>
              <a:schemeClr val="tx1"/>
            </a:solidFill>
          </a:ln>
        </p:spPr>
        <p:txBody>
          <a:bodyPr>
            <a:normAutofit fontScale="90000"/>
          </a:bodyPr>
          <a:lstStyle/>
          <a:p>
            <a:r>
              <a:rPr lang="it-IT" sz="3100" dirty="0" smtClean="0"/>
              <a:t/>
            </a:r>
            <a:br>
              <a:rPr lang="it-IT" sz="3100" dirty="0" smtClean="0"/>
            </a:br>
            <a:r>
              <a:rPr lang="it-IT" sz="3100" b="1" dirty="0" smtClean="0"/>
              <a:t>ITEM B15 </a:t>
            </a:r>
            <a:r>
              <a:rPr lang="it-IT" sz="3100" dirty="0" smtClean="0"/>
              <a:t>Che </a:t>
            </a:r>
            <a:r>
              <a:rPr lang="it-IT" sz="3100" dirty="0"/>
              <a:t>cosa si racconta in questo testo? </a:t>
            </a:r>
            <a:br>
              <a:rPr lang="it-IT" sz="3100" dirty="0"/>
            </a:br>
            <a:r>
              <a:rPr lang="it-IT" sz="3100" i="1" dirty="0"/>
              <a:t>Metti una crocetta per ogni riga. 	</a:t>
            </a:r>
            <a:r>
              <a:rPr lang="it-IT" i="1" dirty="0"/>
              <a:t/>
            </a:r>
            <a:br>
              <a:rPr lang="it-IT" i="1" dirty="0"/>
            </a:br>
            <a:endParaRPr lang="it-IT" dirty="0"/>
          </a:p>
        </p:txBody>
      </p:sp>
      <p:graphicFrame>
        <p:nvGraphicFramePr>
          <p:cNvPr id="11" name="Segnaposto contenuto 10"/>
          <p:cNvGraphicFramePr>
            <a:graphicFrameLocks noGrp="1"/>
          </p:cNvGraphicFramePr>
          <p:nvPr>
            <p:ph idx="1"/>
          </p:nvPr>
        </p:nvGraphicFramePr>
        <p:xfrm>
          <a:off x="457200" y="1600200"/>
          <a:ext cx="8229598" cy="4554736"/>
        </p:xfrm>
        <a:graphic>
          <a:graphicData uri="http://schemas.openxmlformats.org/drawingml/2006/table">
            <a:tbl>
              <a:tblPr firstRow="1" bandRow="1">
                <a:tableStyleId>{5C22544A-7EE6-4342-B048-85BDC9FD1C3A}</a:tableStyleId>
              </a:tblPr>
              <a:tblGrid>
                <a:gridCol w="4402830"/>
                <a:gridCol w="1944216"/>
                <a:gridCol w="1882552"/>
              </a:tblGrid>
              <a:tr h="1252736">
                <a:tc>
                  <a:txBody>
                    <a:bodyPr/>
                    <a:lstStyle/>
                    <a:p>
                      <a:r>
                        <a:rPr lang="it-IT" sz="2400" b="1" kern="1200" baseline="0" dirty="0" smtClean="0">
                          <a:solidFill>
                            <a:schemeClr val="lt1"/>
                          </a:solidFill>
                          <a:latin typeface="+mn-lt"/>
                          <a:ea typeface="+mn-ea"/>
                          <a:cs typeface="+mn-cs"/>
                        </a:rPr>
                        <a:t>In questo testo si racconta … </a:t>
                      </a:r>
                    </a:p>
                    <a:p>
                      <a:r>
                        <a:rPr lang="it-IT" sz="1800" b="1" kern="1200" baseline="0" dirty="0" smtClean="0">
                          <a:solidFill>
                            <a:schemeClr val="lt1"/>
                          </a:solidFill>
                          <a:latin typeface="+mn-lt"/>
                          <a:ea typeface="+mn-ea"/>
                          <a:cs typeface="+mn-cs"/>
                        </a:rPr>
                        <a:t> </a:t>
                      </a:r>
                    </a:p>
                  </a:txBody>
                  <a:tcPr/>
                </a:tc>
                <a:tc>
                  <a:txBody>
                    <a:bodyPr/>
                    <a:lstStyle/>
                    <a:p>
                      <a:r>
                        <a:rPr lang="it-IT" sz="3200" b="1" kern="1200" baseline="0" dirty="0" smtClean="0">
                          <a:solidFill>
                            <a:schemeClr val="lt1"/>
                          </a:solidFill>
                          <a:latin typeface="+mn-lt"/>
                          <a:ea typeface="+mn-ea"/>
                          <a:cs typeface="+mn-cs"/>
                        </a:rPr>
                        <a:t>Sì </a:t>
                      </a:r>
                      <a:endParaRPr lang="it-IT" sz="3200" dirty="0"/>
                    </a:p>
                  </a:txBody>
                  <a:tcPr/>
                </a:tc>
                <a:tc>
                  <a:txBody>
                    <a:bodyPr/>
                    <a:lstStyle/>
                    <a:p>
                      <a:r>
                        <a:rPr lang="it-IT" sz="3200" b="1" kern="1200" baseline="0" dirty="0" smtClean="0">
                          <a:solidFill>
                            <a:schemeClr val="lt1"/>
                          </a:solidFill>
                          <a:latin typeface="+mn-lt"/>
                          <a:ea typeface="+mn-ea"/>
                          <a:cs typeface="+mn-cs"/>
                        </a:rPr>
                        <a:t>No </a:t>
                      </a:r>
                      <a:endParaRPr lang="it-IT" sz="3200" dirty="0"/>
                    </a:p>
                  </a:txBody>
                  <a:tcPr/>
                </a:tc>
              </a:tr>
              <a:tr h="398904">
                <a:tc>
                  <a:txBody>
                    <a:bodyPr/>
                    <a:lstStyle/>
                    <a:p>
                      <a:r>
                        <a:rPr lang="it-IT" sz="1800" b="1" kern="1200" baseline="0" dirty="0" smtClean="0">
                          <a:solidFill>
                            <a:schemeClr val="dk1"/>
                          </a:solidFill>
                          <a:latin typeface="+mn-lt"/>
                          <a:ea typeface="+mn-ea"/>
                          <a:cs typeface="+mn-cs"/>
                        </a:rPr>
                        <a:t>a)  </a:t>
                      </a:r>
                      <a:r>
                        <a:rPr lang="it-IT" sz="1800" kern="1200" baseline="0" dirty="0" smtClean="0">
                          <a:solidFill>
                            <a:schemeClr val="dk1"/>
                          </a:solidFill>
                          <a:latin typeface="+mn-lt"/>
                          <a:ea typeface="+mn-ea"/>
                          <a:cs typeface="+mn-cs"/>
                        </a:rPr>
                        <a:t>una storia di un inseguimento </a:t>
                      </a:r>
                    </a:p>
                  </a:txBody>
                  <a:tcPr/>
                </a:tc>
                <a:tc>
                  <a:txBody>
                    <a:bodyPr/>
                    <a:lstStyle/>
                    <a:p>
                      <a:pPr algn="ctr"/>
                      <a:r>
                        <a:rPr lang="it-IT" sz="1800" kern="1200" baseline="0" dirty="0" smtClean="0">
                          <a:solidFill>
                            <a:schemeClr val="dk1"/>
                          </a:solidFill>
                          <a:latin typeface="+mn-lt"/>
                          <a:ea typeface="+mn-ea"/>
                          <a:cs typeface="+mn-cs"/>
                        </a:rPr>
                        <a:t>□ </a:t>
                      </a:r>
                    </a:p>
                    <a:p>
                      <a:pPr algn="ctr"/>
                      <a:r>
                        <a:rPr lang="it-IT" sz="1800" kern="1200" baseline="0" dirty="0" smtClean="0">
                          <a:solidFill>
                            <a:schemeClr val="dk1"/>
                          </a:solidFill>
                          <a:latin typeface="+mn-lt"/>
                          <a:ea typeface="+mn-ea"/>
                          <a:cs typeface="+mn-cs"/>
                        </a:rPr>
                        <a:t>  </a:t>
                      </a:r>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r>
              <a:tr h="370840">
                <a:tc>
                  <a:txBody>
                    <a:bodyPr/>
                    <a:lstStyle/>
                    <a:p>
                      <a:r>
                        <a:rPr lang="it-IT" sz="1800" b="1" kern="1200" baseline="0" dirty="0" smtClean="0">
                          <a:solidFill>
                            <a:schemeClr val="dk1"/>
                          </a:solidFill>
                          <a:latin typeface="+mn-lt"/>
                          <a:ea typeface="+mn-ea"/>
                          <a:cs typeface="+mn-cs"/>
                        </a:rPr>
                        <a:t>b) </a:t>
                      </a:r>
                      <a:r>
                        <a:rPr lang="it-IT" sz="1800" kern="1200" baseline="0" dirty="0" smtClean="0">
                          <a:solidFill>
                            <a:schemeClr val="dk1"/>
                          </a:solidFill>
                          <a:latin typeface="+mn-lt"/>
                          <a:ea typeface="+mn-ea"/>
                          <a:cs typeface="+mn-cs"/>
                        </a:rPr>
                        <a:t>una storia con un gioco pericoloso </a:t>
                      </a:r>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r>
              <a:tr h="370840">
                <a:tc>
                  <a:txBody>
                    <a:bodyPr/>
                    <a:lstStyle/>
                    <a:p>
                      <a:r>
                        <a:rPr lang="it-IT" sz="1800" b="1" kern="1200" baseline="0" dirty="0" smtClean="0">
                          <a:solidFill>
                            <a:schemeClr val="dk1"/>
                          </a:solidFill>
                          <a:latin typeface="+mn-lt"/>
                          <a:ea typeface="+mn-ea"/>
                          <a:cs typeface="+mn-cs"/>
                        </a:rPr>
                        <a:t>c) </a:t>
                      </a:r>
                      <a:r>
                        <a:rPr lang="it-IT" sz="1800" kern="1200" baseline="0" dirty="0" smtClean="0">
                          <a:solidFill>
                            <a:schemeClr val="dk1"/>
                          </a:solidFill>
                          <a:latin typeface="+mn-lt"/>
                          <a:ea typeface="+mn-ea"/>
                          <a:cs typeface="+mn-cs"/>
                        </a:rPr>
                        <a:t> una storia con un vento forte che copre i rumori </a:t>
                      </a:r>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r>
              <a:tr h="370840">
                <a:tc>
                  <a:txBody>
                    <a:bodyPr/>
                    <a:lstStyle/>
                    <a:p>
                      <a:r>
                        <a:rPr lang="it-IT" sz="1800" b="1" kern="1200" baseline="0" dirty="0" smtClean="0">
                          <a:solidFill>
                            <a:schemeClr val="dk1"/>
                          </a:solidFill>
                          <a:latin typeface="+mn-lt"/>
                          <a:ea typeface="+mn-ea"/>
                          <a:cs typeface="+mn-cs"/>
                        </a:rPr>
                        <a:t>d) </a:t>
                      </a:r>
                      <a:r>
                        <a:rPr lang="it-IT" sz="1800" kern="1200" baseline="0" dirty="0" smtClean="0">
                          <a:solidFill>
                            <a:schemeClr val="dk1"/>
                          </a:solidFill>
                          <a:latin typeface="+mn-lt"/>
                          <a:ea typeface="+mn-ea"/>
                          <a:cs typeface="+mn-cs"/>
                        </a:rPr>
                        <a:t>una storia con un personaggio che non ottiene quello che vuole </a:t>
                      </a:r>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r>
              <a:tr h="370840">
                <a:tc>
                  <a:txBody>
                    <a:bodyPr/>
                    <a:lstStyle/>
                    <a:p>
                      <a:r>
                        <a:rPr lang="it-IT" sz="1800" b="1" kern="1200" baseline="0" dirty="0" smtClean="0">
                          <a:solidFill>
                            <a:schemeClr val="dk1"/>
                          </a:solidFill>
                          <a:latin typeface="+mn-lt"/>
                          <a:ea typeface="+mn-ea"/>
                          <a:cs typeface="+mn-cs"/>
                        </a:rPr>
                        <a:t>e) </a:t>
                      </a:r>
                      <a:r>
                        <a:rPr lang="it-IT" sz="1800" kern="1200" baseline="0" dirty="0" smtClean="0">
                          <a:solidFill>
                            <a:schemeClr val="dk1"/>
                          </a:solidFill>
                          <a:latin typeface="+mn-lt"/>
                          <a:ea typeface="+mn-ea"/>
                          <a:cs typeface="+mn-cs"/>
                        </a:rPr>
                        <a:t>una storia che finisce bene per il personaggio più debole </a:t>
                      </a:r>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c>
                  <a:txBody>
                    <a:bodyPr/>
                    <a:lstStyle/>
                    <a:p>
                      <a:pPr algn="ctr"/>
                      <a:r>
                        <a:rPr lang="it-IT" sz="1800" kern="1200" baseline="0" dirty="0" smtClean="0">
                          <a:solidFill>
                            <a:schemeClr val="dk1"/>
                          </a:solidFill>
                          <a:latin typeface="+mn-lt"/>
                          <a:ea typeface="+mn-ea"/>
                          <a:cs typeface="+mn-cs"/>
                        </a:rPr>
                        <a:t>□</a:t>
                      </a:r>
                      <a:endParaRPr lang="it-IT" dirty="0"/>
                    </a:p>
                  </a:txBody>
                  <a:tcPr/>
                </a:tc>
              </a:tr>
              <a:tr h="370840">
                <a:tc>
                  <a:txBody>
                    <a:bodyPr/>
                    <a:lstStyle/>
                    <a:p>
                      <a:endParaRPr lang="it-IT"/>
                    </a:p>
                  </a:txBody>
                  <a:tcPr/>
                </a:tc>
                <a:tc>
                  <a:txBody>
                    <a:bodyPr/>
                    <a:lstStyle/>
                    <a:p>
                      <a:endParaRPr lang="it-IT" dirty="0"/>
                    </a:p>
                  </a:txBody>
                  <a:tcPr/>
                </a:tc>
                <a:tc>
                  <a:txBody>
                    <a:bodyPr/>
                    <a:lstStyle/>
                    <a:p>
                      <a:endParaRPr lang="it-IT"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99"/>
          </a:solidFill>
          <a:ln>
            <a:solidFill>
              <a:schemeClr val="tx2"/>
            </a:solidFill>
          </a:ln>
        </p:spPr>
        <p:txBody>
          <a:bodyPr/>
          <a:lstStyle/>
          <a:p>
            <a:r>
              <a:rPr lang="it-IT" dirty="0" smtClean="0"/>
              <a:t>Commento </a:t>
            </a:r>
            <a:r>
              <a:rPr lang="it-IT" b="1" dirty="0" smtClean="0"/>
              <a:t>all’Item B15</a:t>
            </a:r>
            <a:endParaRPr lang="it-IT" b="1" dirty="0"/>
          </a:p>
        </p:txBody>
      </p:sp>
      <p:graphicFrame>
        <p:nvGraphicFramePr>
          <p:cNvPr id="4" name="Segnaposto contenuto 3"/>
          <p:cNvGraphicFramePr>
            <a:graphicFrameLocks noGrp="1"/>
          </p:cNvGraphicFramePr>
          <p:nvPr>
            <p:ph idx="1"/>
          </p:nvPr>
        </p:nvGraphicFramePr>
        <p:xfrm>
          <a:off x="457200" y="1600200"/>
          <a:ext cx="8229600" cy="4846320"/>
        </p:xfrm>
        <a:graphic>
          <a:graphicData uri="http://schemas.openxmlformats.org/drawingml/2006/table">
            <a:tbl>
              <a:tblPr firstRow="1" bandRow="1">
                <a:tableStyleId>{5C22544A-7EE6-4342-B048-85BDC9FD1C3A}</a:tableStyleId>
              </a:tblPr>
              <a:tblGrid>
                <a:gridCol w="4114800"/>
                <a:gridCol w="4114800"/>
              </a:tblGrid>
              <a:tr h="5876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b="1" kern="1200" baseline="0" dirty="0" smtClean="0">
                          <a:solidFill>
                            <a:schemeClr val="lt1"/>
                          </a:solidFill>
                          <a:latin typeface="+mn-lt"/>
                          <a:ea typeface="+mn-ea"/>
                          <a:cs typeface="+mn-cs"/>
                        </a:rPr>
                        <a:t>Caratteristiche 		</a:t>
                      </a:r>
                    </a:p>
                    <a:p>
                      <a:endParaRPr lang="it-IT" dirty="0"/>
                    </a:p>
                  </a:txBody>
                  <a:tcPr/>
                </a:tc>
                <a:tc>
                  <a:txBody>
                    <a:bodyPr/>
                    <a:lstStyle/>
                    <a:p>
                      <a:r>
                        <a:rPr lang="it-IT" sz="1800" b="1" kern="1200" baseline="0" dirty="0" smtClean="0">
                          <a:solidFill>
                            <a:schemeClr val="lt1"/>
                          </a:solidFill>
                          <a:latin typeface="+mn-lt"/>
                          <a:ea typeface="+mn-ea"/>
                          <a:cs typeface="+mn-cs"/>
                        </a:rPr>
                        <a:t>Descrizione del compito e commento </a:t>
                      </a:r>
                      <a:endParaRPr lang="it-IT" dirty="0"/>
                    </a:p>
                  </a:txBody>
                  <a:tcPr/>
                </a:tc>
              </a:tr>
              <a:tr h="4049478">
                <a:tc>
                  <a:txBody>
                    <a:bodyPr/>
                    <a:lstStyle/>
                    <a:p>
                      <a:r>
                        <a:rPr lang="it-IT" sz="1800" b="1" kern="1200" baseline="0" dirty="0" smtClean="0">
                          <a:solidFill>
                            <a:schemeClr val="dk1"/>
                          </a:solidFill>
                          <a:latin typeface="+mn-lt"/>
                          <a:ea typeface="+mn-ea"/>
                          <a:cs typeface="+mn-cs"/>
                        </a:rPr>
                        <a:t>Tipo di testo: narrativo </a:t>
                      </a:r>
                    </a:p>
                    <a:p>
                      <a:r>
                        <a:rPr lang="it-IT" sz="1800" b="1" kern="1200" baseline="0" dirty="0" smtClean="0">
                          <a:solidFill>
                            <a:schemeClr val="dk1"/>
                          </a:solidFill>
                          <a:latin typeface="+mn-lt"/>
                          <a:ea typeface="+mn-ea"/>
                          <a:cs typeface="+mn-cs"/>
                        </a:rPr>
                        <a:t>Tipo di item: domanda a scelta multipla complessa </a:t>
                      </a:r>
                    </a:p>
                    <a:p>
                      <a:r>
                        <a:rPr lang="it-IT" sz="1800" b="1" kern="1200" baseline="0" dirty="0" smtClean="0">
                          <a:solidFill>
                            <a:schemeClr val="dk1"/>
                          </a:solidFill>
                          <a:latin typeface="+mn-lt"/>
                          <a:ea typeface="+mn-ea"/>
                          <a:cs typeface="+mn-cs"/>
                        </a:rPr>
                        <a:t>Aspetto prevalente 5b: ricostruire il significato globale del testo, integrando più informazioni e concetti, anche formulando inferenze complesse </a:t>
                      </a:r>
                    </a:p>
                    <a:p>
                      <a:r>
                        <a:rPr lang="it-IT" sz="1800" b="1" kern="1200" baseline="0" dirty="0" smtClean="0">
                          <a:solidFill>
                            <a:schemeClr val="dk1"/>
                          </a:solidFill>
                          <a:latin typeface="+mn-lt"/>
                          <a:ea typeface="+mn-ea"/>
                          <a:cs typeface="+mn-cs"/>
                        </a:rPr>
                        <a:t>Risposta corretta: </a:t>
                      </a:r>
                    </a:p>
                    <a:p>
                      <a:r>
                        <a:rPr lang="it-IT" sz="1800" b="1" kern="1200" baseline="0" dirty="0" smtClean="0">
                          <a:solidFill>
                            <a:schemeClr val="dk1"/>
                          </a:solidFill>
                          <a:latin typeface="+mn-lt"/>
                          <a:ea typeface="+mn-ea"/>
                          <a:cs typeface="+mn-cs"/>
                        </a:rPr>
                        <a:t>a) Sì </a:t>
                      </a:r>
                    </a:p>
                    <a:p>
                      <a:r>
                        <a:rPr lang="it-IT" sz="1800" b="1" kern="1200" baseline="0" dirty="0" smtClean="0">
                          <a:solidFill>
                            <a:schemeClr val="dk1"/>
                          </a:solidFill>
                          <a:latin typeface="+mn-lt"/>
                          <a:ea typeface="+mn-ea"/>
                          <a:cs typeface="+mn-cs"/>
                        </a:rPr>
                        <a:t>b) No </a:t>
                      </a:r>
                    </a:p>
                    <a:p>
                      <a:r>
                        <a:rPr lang="it-IT" sz="1800" b="1" kern="1200" baseline="0" dirty="0" smtClean="0">
                          <a:solidFill>
                            <a:schemeClr val="dk1"/>
                          </a:solidFill>
                          <a:latin typeface="+mn-lt"/>
                          <a:ea typeface="+mn-ea"/>
                          <a:cs typeface="+mn-cs"/>
                        </a:rPr>
                        <a:t>c) No </a:t>
                      </a:r>
                    </a:p>
                    <a:p>
                      <a:r>
                        <a:rPr lang="it-IT" sz="1800" b="1" kern="1200" baseline="0" dirty="0" smtClean="0">
                          <a:solidFill>
                            <a:schemeClr val="dk1"/>
                          </a:solidFill>
                          <a:latin typeface="+mn-lt"/>
                          <a:ea typeface="+mn-ea"/>
                          <a:cs typeface="+mn-cs"/>
                        </a:rPr>
                        <a:t>d) Sì </a:t>
                      </a:r>
                    </a:p>
                    <a:p>
                      <a:r>
                        <a:rPr lang="it-IT" sz="1800" b="1" kern="1200" baseline="0" dirty="0" smtClean="0">
                          <a:solidFill>
                            <a:schemeClr val="dk1"/>
                          </a:solidFill>
                          <a:latin typeface="+mn-lt"/>
                          <a:ea typeface="+mn-ea"/>
                          <a:cs typeface="+mn-cs"/>
                        </a:rPr>
                        <a:t>e) Sì </a:t>
                      </a:r>
                    </a:p>
                    <a:p>
                      <a:r>
                        <a:rPr lang="it-IT" sz="1800" kern="1200" baseline="0" dirty="0" smtClean="0">
                          <a:solidFill>
                            <a:schemeClr val="dk1"/>
                          </a:solidFill>
                          <a:latin typeface="+mn-lt"/>
                          <a:ea typeface="+mn-ea"/>
                          <a:cs typeface="+mn-cs"/>
                        </a:rPr>
                        <a:t>	</a:t>
                      </a:r>
                    </a:p>
                    <a:p>
                      <a:endParaRPr lang="it-IT" dirty="0"/>
                    </a:p>
                  </a:txBody>
                  <a:tcPr/>
                </a:tc>
                <a:tc>
                  <a:txBody>
                    <a:bodyPr/>
                    <a:lstStyle/>
                    <a:p>
                      <a:r>
                        <a:rPr lang="it-IT" sz="1200" kern="1200" baseline="0" dirty="0" smtClean="0">
                          <a:solidFill>
                            <a:schemeClr val="dk1"/>
                          </a:solidFill>
                          <a:latin typeface="+mn-lt"/>
                          <a:ea typeface="+mn-ea"/>
                          <a:cs typeface="+mn-cs"/>
                        </a:rPr>
                        <a:t>È un compito di costruzione di relazioni e di integrazione di informazioni a livello dell’intero testo. </a:t>
                      </a:r>
                    </a:p>
                    <a:p>
                      <a:r>
                        <a:rPr lang="it-IT" sz="1200" kern="1200" baseline="0" dirty="0" smtClean="0">
                          <a:solidFill>
                            <a:schemeClr val="dk1"/>
                          </a:solidFill>
                          <a:latin typeface="+mn-lt"/>
                          <a:ea typeface="+mn-ea"/>
                          <a:cs typeface="+mn-cs"/>
                        </a:rPr>
                        <a:t>La domanda chiede di collegare informazioni e di integrarle in una serie di </a:t>
                      </a:r>
                      <a:r>
                        <a:rPr lang="it-IT" sz="1200" kern="1200" baseline="0" dirty="0" err="1" smtClean="0">
                          <a:solidFill>
                            <a:schemeClr val="dk1"/>
                          </a:solidFill>
                          <a:latin typeface="+mn-lt"/>
                          <a:ea typeface="+mn-ea"/>
                          <a:cs typeface="+mn-cs"/>
                        </a:rPr>
                        <a:t>sovraordinate</a:t>
                      </a:r>
                      <a:r>
                        <a:rPr lang="it-IT" sz="1200" kern="1200" baseline="0" dirty="0" smtClean="0">
                          <a:solidFill>
                            <a:schemeClr val="dk1"/>
                          </a:solidFill>
                          <a:latin typeface="+mn-lt"/>
                          <a:ea typeface="+mn-ea"/>
                          <a:cs typeface="+mn-cs"/>
                        </a:rPr>
                        <a:t>, che riprendono i significati dell’intero testo, riconoscendo quelle autorizzate dal testo da quelle che non lo sono. </a:t>
                      </a:r>
                    </a:p>
                    <a:p>
                      <a:r>
                        <a:rPr lang="it-IT" sz="1200" kern="1200" baseline="0" dirty="0" smtClean="0">
                          <a:solidFill>
                            <a:schemeClr val="dk1"/>
                          </a:solidFill>
                          <a:latin typeface="+mn-lt"/>
                          <a:ea typeface="+mn-ea"/>
                          <a:cs typeface="+mn-cs"/>
                        </a:rPr>
                        <a:t>La domanda è stata formulata in modo da rimettere a disposizione la consegna (“In questo testo si </a:t>
                      </a:r>
                      <a:r>
                        <a:rPr lang="it-IT" sz="1200" kern="1200" baseline="0" dirty="0" err="1" smtClean="0">
                          <a:solidFill>
                            <a:schemeClr val="dk1"/>
                          </a:solidFill>
                          <a:latin typeface="+mn-lt"/>
                          <a:ea typeface="+mn-ea"/>
                          <a:cs typeface="+mn-cs"/>
                        </a:rPr>
                        <a:t>racconta…</a:t>
                      </a:r>
                      <a:r>
                        <a:rPr lang="it-IT" sz="1200" kern="1200" baseline="0" dirty="0" smtClean="0">
                          <a:solidFill>
                            <a:schemeClr val="dk1"/>
                          </a:solidFill>
                          <a:latin typeface="+mn-lt"/>
                          <a:ea typeface="+mn-ea"/>
                          <a:cs typeface="+mn-cs"/>
                        </a:rPr>
                        <a:t>”) anche nella tabella, avvicinandola agli item, formulati in modo da costituirne un completamento. </a:t>
                      </a:r>
                    </a:p>
                    <a:p>
                      <a:r>
                        <a:rPr lang="it-IT" sz="1200" kern="1200" baseline="0" dirty="0" smtClean="0">
                          <a:solidFill>
                            <a:schemeClr val="dk1"/>
                          </a:solidFill>
                          <a:latin typeface="+mn-lt"/>
                          <a:ea typeface="+mn-ea"/>
                          <a:cs typeface="+mn-cs"/>
                        </a:rPr>
                        <a:t>Per quanto riguarda le Indicazioni Nazionali, il quesito si colloca nell’ambito dei seguenti obiettivi-traguardi di apprendimento: </a:t>
                      </a:r>
                    </a:p>
                    <a:p>
                      <a:r>
                        <a:rPr lang="it-IT" sz="1200" kern="1200" baseline="0" dirty="0" smtClean="0">
                          <a:solidFill>
                            <a:schemeClr val="dk1"/>
                          </a:solidFill>
                          <a:latin typeface="+mn-lt"/>
                          <a:ea typeface="+mn-ea"/>
                          <a:cs typeface="+mn-cs"/>
                        </a:rPr>
                        <a:t>- legge e comprende testi di vario tipo, continui e non continui, ne individua il senso globale e le informazioni principali </a:t>
                      </a:r>
                    </a:p>
                    <a:p>
                      <a:r>
                        <a:rPr lang="it-IT" sz="1200" kern="1200" baseline="0" dirty="0" smtClean="0">
                          <a:solidFill>
                            <a:schemeClr val="dk1"/>
                          </a:solidFill>
                          <a:latin typeface="+mn-lt"/>
                          <a:ea typeface="+mn-ea"/>
                          <a:cs typeface="+mn-cs"/>
                        </a:rPr>
                        <a:t>- superare gli “ostacoli alla comprensione dei </a:t>
                      </a:r>
                      <a:r>
                        <a:rPr lang="it-IT" sz="1200" kern="1200" baseline="0" dirty="0" err="1" smtClean="0">
                          <a:solidFill>
                            <a:schemeClr val="dk1"/>
                          </a:solidFill>
                          <a:latin typeface="+mn-lt"/>
                          <a:ea typeface="+mn-ea"/>
                          <a:cs typeface="+mn-cs"/>
                        </a:rPr>
                        <a:t>testi…</a:t>
                      </a:r>
                      <a:r>
                        <a:rPr lang="it-IT" sz="1200" kern="1200" baseline="0" dirty="0" smtClean="0">
                          <a:solidFill>
                            <a:schemeClr val="dk1"/>
                          </a:solidFill>
                          <a:latin typeface="+mn-lt"/>
                          <a:ea typeface="+mn-ea"/>
                          <a:cs typeface="+mn-cs"/>
                        </a:rPr>
                        <a:t>” </a:t>
                      </a:r>
                    </a:p>
                    <a:p>
                      <a:r>
                        <a:rPr lang="it-IT" sz="1200" kern="1200" baseline="0" dirty="0" smtClean="0">
                          <a:solidFill>
                            <a:schemeClr val="dk1"/>
                          </a:solidFill>
                          <a:latin typeface="+mn-lt"/>
                          <a:ea typeface="+mn-ea"/>
                          <a:cs typeface="+mn-cs"/>
                        </a:rPr>
                        <a:t>- (…) cogliere indizi utili a risolvere i nodi della comprensione </a:t>
                      </a:r>
                    </a:p>
                    <a:p>
                      <a:r>
                        <a:rPr lang="it-IT" sz="1200" kern="1200" baseline="0" dirty="0" smtClean="0">
                          <a:solidFill>
                            <a:schemeClr val="dk1"/>
                          </a:solidFill>
                          <a:latin typeface="+mn-lt"/>
                          <a:ea typeface="+mn-ea"/>
                          <a:cs typeface="+mn-cs"/>
                        </a:rPr>
                        <a:t>	</a:t>
                      </a:r>
                    </a:p>
                    <a:p>
                      <a:endParaRPr lang="it-IT"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a 4"/>
          <p:cNvGraphicFramePr>
            <a:graphicFrameLocks noGrp="1"/>
          </p:cNvGraphicFramePr>
          <p:nvPr/>
        </p:nvGraphicFramePr>
        <p:xfrm>
          <a:off x="1043608" y="1772816"/>
          <a:ext cx="7272807" cy="4542790"/>
        </p:xfrm>
        <a:graphic>
          <a:graphicData uri="http://schemas.openxmlformats.org/drawingml/2006/table">
            <a:tbl>
              <a:tblPr firstRow="1" bandRow="1">
                <a:tableStyleId>{5C22544A-7EE6-4342-B048-85BDC9FD1C3A}</a:tableStyleId>
              </a:tblPr>
              <a:tblGrid>
                <a:gridCol w="2424269"/>
                <a:gridCol w="2424269"/>
                <a:gridCol w="2424269"/>
              </a:tblGrid>
              <a:tr h="201489">
                <a:tc>
                  <a:txBody>
                    <a:bodyPr/>
                    <a:lstStyle/>
                    <a:p>
                      <a:r>
                        <a:rPr lang="it-IT" sz="900" b="1" kern="1200" baseline="0" dirty="0" smtClean="0">
                          <a:solidFill>
                            <a:schemeClr val="lt1"/>
                          </a:solidFill>
                          <a:latin typeface="+mn-lt"/>
                          <a:ea typeface="+mn-ea"/>
                          <a:cs typeface="+mn-cs"/>
                        </a:rPr>
                        <a:t>Domanda 		</a:t>
                      </a:r>
                    </a:p>
                  </a:txBody>
                  <a:tcPr/>
                </a:tc>
                <a:tc>
                  <a:txBody>
                    <a:bodyPr/>
                    <a:lstStyle/>
                    <a:p>
                      <a:r>
                        <a:rPr lang="it-IT" sz="900" b="1" kern="1200" baseline="0" dirty="0" smtClean="0">
                          <a:solidFill>
                            <a:schemeClr val="lt1"/>
                          </a:solidFill>
                          <a:latin typeface="+mn-lt"/>
                          <a:ea typeface="+mn-ea"/>
                          <a:cs typeface="+mn-cs"/>
                        </a:rPr>
                        <a:t>Caratteristiche </a:t>
                      </a:r>
                      <a:endParaRPr lang="it-IT" sz="900" dirty="0"/>
                    </a:p>
                  </a:txBody>
                  <a:tcPr/>
                </a:tc>
                <a:tc>
                  <a:txBody>
                    <a:bodyPr/>
                    <a:lstStyle/>
                    <a:p>
                      <a:r>
                        <a:rPr lang="it-IT" sz="900" b="1" kern="1200" baseline="0" dirty="0" smtClean="0">
                          <a:solidFill>
                            <a:schemeClr val="lt1"/>
                          </a:solidFill>
                          <a:latin typeface="+mn-lt"/>
                          <a:ea typeface="+mn-ea"/>
                          <a:cs typeface="+mn-cs"/>
                        </a:rPr>
                        <a:t>Descrizione del compito e commento 	</a:t>
                      </a:r>
                      <a:endParaRPr lang="it-IT" sz="900" dirty="0"/>
                    </a:p>
                  </a:txBody>
                  <a:tcPr/>
                </a:tc>
              </a:tr>
              <a:tr h="1249231">
                <a:tc>
                  <a:txBody>
                    <a:bodyPr/>
                    <a:lstStyle/>
                    <a:p>
                      <a:r>
                        <a:rPr lang="it-IT" sz="1200" b="1" kern="1200" baseline="0" dirty="0" smtClean="0">
                          <a:solidFill>
                            <a:schemeClr val="dk1"/>
                          </a:solidFill>
                          <a:latin typeface="+mn-lt"/>
                          <a:ea typeface="+mn-ea"/>
                          <a:cs typeface="+mn-cs"/>
                        </a:rPr>
                        <a:t>B16. In questa storia c’è qualcuno che si comporta in modo più furbo del solito e qualcuno che prima è sfortunato, ma poi ha fortuna. </a:t>
                      </a:r>
                    </a:p>
                    <a:p>
                      <a:r>
                        <a:rPr lang="it-IT" sz="1200" b="1" kern="1200" baseline="0" dirty="0" smtClean="0">
                          <a:solidFill>
                            <a:schemeClr val="dk1"/>
                          </a:solidFill>
                          <a:latin typeface="+mn-lt"/>
                          <a:ea typeface="+mn-ea"/>
                          <a:cs typeface="+mn-cs"/>
                        </a:rPr>
                        <a:t>Scrivi chi è l’uno e chi è l’altro. 	</a:t>
                      </a:r>
                    </a:p>
                    <a:p>
                      <a:endParaRPr lang="it-IT" sz="1200" dirty="0"/>
                    </a:p>
                  </a:txBody>
                  <a:tcPr/>
                </a:tc>
                <a:tc rowSpan="5">
                  <a:txBody>
                    <a:bodyPr/>
                    <a:lstStyle/>
                    <a:p>
                      <a:r>
                        <a:rPr lang="it-IT" sz="1400" b="1" kern="1200" baseline="0" dirty="0" smtClean="0">
                          <a:solidFill>
                            <a:schemeClr val="dk1"/>
                          </a:solidFill>
                          <a:latin typeface="+mn-lt"/>
                          <a:ea typeface="+mn-ea"/>
                          <a:cs typeface="+mn-cs"/>
                        </a:rPr>
                        <a:t>Tipo di testo: narrativo </a:t>
                      </a:r>
                    </a:p>
                    <a:p>
                      <a:r>
                        <a:rPr lang="it-IT" sz="1400" b="1" kern="1200" baseline="0" dirty="0" smtClean="0">
                          <a:solidFill>
                            <a:schemeClr val="dk1"/>
                          </a:solidFill>
                          <a:latin typeface="+mn-lt"/>
                          <a:ea typeface="+mn-ea"/>
                          <a:cs typeface="+mn-cs"/>
                        </a:rPr>
                        <a:t>Tipo di item: domanda a riposta aperta univoca </a:t>
                      </a:r>
                    </a:p>
                    <a:p>
                      <a:r>
                        <a:rPr lang="it-IT" sz="1400" b="1" kern="1200" baseline="0" dirty="0" smtClean="0">
                          <a:solidFill>
                            <a:schemeClr val="dk1"/>
                          </a:solidFill>
                          <a:latin typeface="+mn-lt"/>
                          <a:ea typeface="+mn-ea"/>
                          <a:cs typeface="+mn-cs"/>
                        </a:rPr>
                        <a:t>Aspetto prevalente 5a: ricostruire il significato di una parte più o meno estesa del testo, integrando più informazioni e concetti, anche formulando inferenze complesse </a:t>
                      </a:r>
                    </a:p>
                    <a:p>
                      <a:r>
                        <a:rPr lang="it-IT" sz="1400" b="1" kern="1200" baseline="0" dirty="0" smtClean="0">
                          <a:solidFill>
                            <a:schemeClr val="dk1"/>
                          </a:solidFill>
                          <a:latin typeface="+mn-lt"/>
                          <a:ea typeface="+mn-ea"/>
                          <a:cs typeface="+mn-cs"/>
                        </a:rPr>
                        <a:t>Risposta corretta: </a:t>
                      </a:r>
                    </a:p>
                    <a:p>
                      <a:r>
                        <a:rPr lang="it-IT" sz="1400" b="1" kern="1200" baseline="0" dirty="0" smtClean="0">
                          <a:solidFill>
                            <a:schemeClr val="dk1"/>
                          </a:solidFill>
                          <a:latin typeface="+mn-lt"/>
                          <a:ea typeface="+mn-ea"/>
                          <a:cs typeface="+mn-cs"/>
                        </a:rPr>
                        <a:t>a) (la) volpe </a:t>
                      </a:r>
                    </a:p>
                    <a:p>
                      <a:r>
                        <a:rPr lang="it-IT" sz="1400" b="1" kern="1200" baseline="0" dirty="0" smtClean="0">
                          <a:solidFill>
                            <a:schemeClr val="dk1"/>
                          </a:solidFill>
                          <a:latin typeface="+mn-lt"/>
                          <a:ea typeface="+mn-ea"/>
                          <a:cs typeface="+mn-cs"/>
                        </a:rPr>
                        <a:t>b) (la) lepre </a:t>
                      </a:r>
                    </a:p>
                    <a:p>
                      <a:r>
                        <a:rPr lang="it-IT" sz="900" kern="1200" baseline="0" dirty="0" smtClean="0">
                          <a:solidFill>
                            <a:schemeClr val="dk1"/>
                          </a:solidFill>
                          <a:latin typeface="+mn-lt"/>
                          <a:ea typeface="+mn-ea"/>
                          <a:cs typeface="+mn-cs"/>
                        </a:rPr>
                        <a:t>	</a:t>
                      </a:r>
                    </a:p>
                    <a:p>
                      <a:endParaRPr lang="it-IT" sz="900" dirty="0"/>
                    </a:p>
                  </a:txBody>
                  <a:tcPr/>
                </a:tc>
                <a:tc rowSpan="5">
                  <a:txBody>
                    <a:bodyPr/>
                    <a:lstStyle/>
                    <a:p>
                      <a:r>
                        <a:rPr lang="it-IT" sz="900" kern="1200" baseline="0" dirty="0" smtClean="0">
                          <a:solidFill>
                            <a:schemeClr val="dk1"/>
                          </a:solidFill>
                          <a:latin typeface="+mn-lt"/>
                          <a:ea typeface="+mn-ea"/>
                          <a:cs typeface="+mn-cs"/>
                        </a:rPr>
                        <a:t>È un compito di costruzione di relazioni e di integrazione di informazioni a livello locale. </a:t>
                      </a:r>
                    </a:p>
                    <a:p>
                      <a:r>
                        <a:rPr lang="it-IT" sz="900" kern="1200" baseline="0" dirty="0" smtClean="0">
                          <a:solidFill>
                            <a:schemeClr val="dk1"/>
                          </a:solidFill>
                          <a:latin typeface="+mn-lt"/>
                          <a:ea typeface="+mn-ea"/>
                          <a:cs typeface="+mn-cs"/>
                        </a:rPr>
                        <a:t>La domanda chiede di individuare e integrare informazioni testuali e conoscenze enciclopediche, percorrendo – per quanto riguarda l’item a) – una parte circoscritta di testo e – per quanto riguarda l’item b) – una parte più ampia (la seconda metà del testo). </a:t>
                      </a:r>
                    </a:p>
                    <a:p>
                      <a:r>
                        <a:rPr lang="it-IT" sz="900" kern="1200" baseline="0" dirty="0" smtClean="0">
                          <a:solidFill>
                            <a:schemeClr val="dk1"/>
                          </a:solidFill>
                          <a:latin typeface="+mn-lt"/>
                          <a:ea typeface="+mn-ea"/>
                          <a:cs typeface="+mn-cs"/>
                        </a:rPr>
                        <a:t>La domanda è formulata in modo da rimettere a disposizione la consegna (“Chi si comporta in modo più furbo del solito” </a:t>
                      </a:r>
                      <a:r>
                        <a:rPr lang="it-IT" sz="900" kern="1200" baseline="0" dirty="0" err="1" smtClean="0">
                          <a:solidFill>
                            <a:schemeClr val="dk1"/>
                          </a:solidFill>
                          <a:latin typeface="+mn-lt"/>
                          <a:ea typeface="+mn-ea"/>
                          <a:cs typeface="+mn-cs"/>
                        </a:rPr>
                        <a:t>è…</a:t>
                      </a:r>
                      <a:r>
                        <a:rPr lang="it-IT" sz="900" kern="1200" baseline="0" dirty="0" smtClean="0">
                          <a:solidFill>
                            <a:schemeClr val="dk1"/>
                          </a:solidFill>
                          <a:latin typeface="+mn-lt"/>
                          <a:ea typeface="+mn-ea"/>
                          <a:cs typeface="+mn-cs"/>
                        </a:rPr>
                        <a:t>”, “Chi prima è fortunato, ma </a:t>
                      </a:r>
                      <a:r>
                        <a:rPr lang="it-IT" sz="900" kern="1200" baseline="0" dirty="0" err="1" smtClean="0">
                          <a:solidFill>
                            <a:schemeClr val="dk1"/>
                          </a:solidFill>
                          <a:latin typeface="+mn-lt"/>
                          <a:ea typeface="+mn-ea"/>
                          <a:cs typeface="+mn-cs"/>
                        </a:rPr>
                        <a:t>poi…è…</a:t>
                      </a:r>
                      <a:r>
                        <a:rPr lang="it-IT" sz="900" kern="1200" baseline="0" dirty="0" smtClean="0">
                          <a:solidFill>
                            <a:schemeClr val="dk1"/>
                          </a:solidFill>
                          <a:latin typeface="+mn-lt"/>
                          <a:ea typeface="+mn-ea"/>
                          <a:cs typeface="+mn-cs"/>
                        </a:rPr>
                        <a:t>”) anche nella risposta, che ha così la forma di un completamento, riducendo la quantità di scrittura e facilitando, con la presenza del cotesto, l’inserimento degli elementi richiesti. </a:t>
                      </a:r>
                    </a:p>
                    <a:p>
                      <a:r>
                        <a:rPr lang="it-IT" sz="900" kern="1200" baseline="0" dirty="0" smtClean="0">
                          <a:solidFill>
                            <a:schemeClr val="dk1"/>
                          </a:solidFill>
                          <a:latin typeface="+mn-lt"/>
                          <a:ea typeface="+mn-ea"/>
                          <a:cs typeface="+mn-cs"/>
                        </a:rPr>
                        <a:t>Per quanto riguarda le Indicazioni Nazionali, il quesito si colloca nell’ambito dei seguenti obiettivi-traguardi di apprendimento: </a:t>
                      </a:r>
                    </a:p>
                    <a:p>
                      <a:r>
                        <a:rPr lang="it-IT" sz="900" kern="1200" baseline="0" dirty="0" smtClean="0">
                          <a:solidFill>
                            <a:schemeClr val="dk1"/>
                          </a:solidFill>
                          <a:latin typeface="+mn-lt"/>
                          <a:ea typeface="+mn-ea"/>
                          <a:cs typeface="+mn-cs"/>
                        </a:rPr>
                        <a:t>- leggere testi (narrativi,…) cogliendo l’argomento di cui si parla e individuando le informazioni principali e le loro relazioni </a:t>
                      </a:r>
                    </a:p>
                    <a:p>
                      <a:r>
                        <a:rPr lang="it-IT" sz="900" kern="1200" baseline="0" dirty="0" smtClean="0">
                          <a:solidFill>
                            <a:schemeClr val="dk1"/>
                          </a:solidFill>
                          <a:latin typeface="+mn-lt"/>
                          <a:ea typeface="+mn-ea"/>
                          <a:cs typeface="+mn-cs"/>
                        </a:rPr>
                        <a:t>- superare gli “ostacoli alla comprensione dei </a:t>
                      </a:r>
                      <a:r>
                        <a:rPr lang="it-IT" sz="900" kern="1200" baseline="0" dirty="0" err="1" smtClean="0">
                          <a:solidFill>
                            <a:schemeClr val="dk1"/>
                          </a:solidFill>
                          <a:latin typeface="+mn-lt"/>
                          <a:ea typeface="+mn-ea"/>
                          <a:cs typeface="+mn-cs"/>
                        </a:rPr>
                        <a:t>testi…</a:t>
                      </a:r>
                      <a:r>
                        <a:rPr lang="it-IT" sz="900" kern="1200" baseline="0" dirty="0" smtClean="0">
                          <a:solidFill>
                            <a:schemeClr val="dk1"/>
                          </a:solidFill>
                          <a:latin typeface="+mn-lt"/>
                          <a:ea typeface="+mn-ea"/>
                          <a:cs typeface="+mn-cs"/>
                        </a:rPr>
                        <a:t>” </a:t>
                      </a:r>
                    </a:p>
                    <a:p>
                      <a:r>
                        <a:rPr lang="it-IT" sz="900" kern="1200" baseline="0" dirty="0" smtClean="0">
                          <a:solidFill>
                            <a:schemeClr val="dk1"/>
                          </a:solidFill>
                          <a:latin typeface="+mn-lt"/>
                          <a:ea typeface="+mn-ea"/>
                          <a:cs typeface="+mn-cs"/>
                        </a:rPr>
                        <a:t>- (…) cogliere indizi utili a risolvere i nodi della comprensione </a:t>
                      </a:r>
                    </a:p>
                    <a:p>
                      <a:r>
                        <a:rPr lang="it-IT" sz="900" kern="1200" baseline="0" dirty="0" smtClean="0">
                          <a:solidFill>
                            <a:schemeClr val="dk1"/>
                          </a:solidFill>
                          <a:latin typeface="+mn-lt"/>
                          <a:ea typeface="+mn-ea"/>
                          <a:cs typeface="+mn-cs"/>
                        </a:rPr>
                        <a:t>	</a:t>
                      </a:r>
                    </a:p>
                    <a:p>
                      <a:endParaRPr lang="it-IT" sz="900" dirty="0"/>
                    </a:p>
                  </a:txBody>
                  <a:tcPr/>
                </a:tc>
              </a:tr>
              <a:tr h="1007445">
                <a:tc>
                  <a:txBody>
                    <a:bodyPr/>
                    <a:lstStyle/>
                    <a:p>
                      <a:endParaRPr lang="it-IT" sz="1200" kern="1200" baseline="0" dirty="0" smtClean="0">
                        <a:solidFill>
                          <a:schemeClr val="dk1"/>
                        </a:solidFill>
                        <a:latin typeface="+mn-lt"/>
                        <a:ea typeface="+mn-ea"/>
                        <a:cs typeface="+mn-cs"/>
                      </a:endParaRPr>
                    </a:p>
                    <a:p>
                      <a:r>
                        <a:rPr lang="it-IT" sz="1200" b="1" kern="1200" baseline="0" dirty="0" smtClean="0">
                          <a:solidFill>
                            <a:schemeClr val="dk1"/>
                          </a:solidFill>
                          <a:latin typeface="+mn-lt"/>
                          <a:ea typeface="+mn-ea"/>
                          <a:cs typeface="+mn-cs"/>
                        </a:rPr>
                        <a:t>a) Chi si comporta in modo “più furbo del solito” è </a:t>
                      </a:r>
                      <a:r>
                        <a:rPr lang="it-IT" sz="1200" b="1" kern="1200" baseline="0" dirty="0" err="1" smtClean="0">
                          <a:solidFill>
                            <a:schemeClr val="dk1"/>
                          </a:solidFill>
                          <a:latin typeface="+mn-lt"/>
                          <a:ea typeface="+mn-ea"/>
                          <a:cs typeface="+mn-cs"/>
                        </a:rPr>
                        <a:t>…………………</a:t>
                      </a:r>
                      <a:r>
                        <a:rPr lang="it-IT" sz="1200" b="1" kern="1200" baseline="0" dirty="0" smtClean="0">
                          <a:solidFill>
                            <a:schemeClr val="dk1"/>
                          </a:solidFill>
                          <a:latin typeface="+mn-lt"/>
                          <a:ea typeface="+mn-ea"/>
                          <a:cs typeface="+mn-cs"/>
                        </a:rPr>
                        <a:t>... </a:t>
                      </a:r>
                    </a:p>
                    <a:p>
                      <a:r>
                        <a:rPr lang="it-IT" sz="1200" kern="1200" baseline="0" dirty="0" smtClean="0">
                          <a:solidFill>
                            <a:schemeClr val="dk1"/>
                          </a:solidFill>
                          <a:latin typeface="+mn-lt"/>
                          <a:ea typeface="+mn-ea"/>
                          <a:cs typeface="+mn-cs"/>
                        </a:rPr>
                        <a:t>	</a:t>
                      </a:r>
                    </a:p>
                    <a:p>
                      <a:endParaRPr lang="it-IT" sz="1200" dirty="0"/>
                    </a:p>
                  </a:txBody>
                  <a:tcPr/>
                </a:tc>
                <a:tc vMerge="1">
                  <a:txBody>
                    <a:bodyPr/>
                    <a:lstStyle/>
                    <a:p>
                      <a:endParaRPr lang="it-IT" dirty="0"/>
                    </a:p>
                  </a:txBody>
                  <a:tcPr/>
                </a:tc>
                <a:tc vMerge="1">
                  <a:txBody>
                    <a:bodyPr/>
                    <a:lstStyle/>
                    <a:p>
                      <a:endParaRPr lang="it-IT" dirty="0"/>
                    </a:p>
                  </a:txBody>
                  <a:tcPr/>
                </a:tc>
              </a:tr>
              <a:tr h="201489">
                <a:tc>
                  <a:txBody>
                    <a:bodyPr/>
                    <a:lstStyle/>
                    <a:p>
                      <a:endParaRPr lang="it-IT" sz="1200" dirty="0"/>
                    </a:p>
                  </a:txBody>
                  <a:tcPr/>
                </a:tc>
                <a:tc vMerge="1">
                  <a:txBody>
                    <a:bodyPr/>
                    <a:lstStyle/>
                    <a:p>
                      <a:endParaRPr lang="it-IT"/>
                    </a:p>
                  </a:txBody>
                  <a:tcPr/>
                </a:tc>
                <a:tc vMerge="1">
                  <a:txBody>
                    <a:bodyPr/>
                    <a:lstStyle/>
                    <a:p>
                      <a:endParaRPr lang="it-IT"/>
                    </a:p>
                  </a:txBody>
                  <a:tcPr/>
                </a:tc>
              </a:tr>
              <a:tr h="1007445">
                <a:tc>
                  <a:txBody>
                    <a:bodyPr/>
                    <a:lstStyle/>
                    <a:p>
                      <a:endParaRPr lang="it-IT" sz="1200" kern="1200" baseline="0" dirty="0" smtClean="0">
                        <a:solidFill>
                          <a:schemeClr val="dk1"/>
                        </a:solidFill>
                        <a:latin typeface="+mn-lt"/>
                        <a:ea typeface="+mn-ea"/>
                        <a:cs typeface="+mn-cs"/>
                      </a:endParaRPr>
                    </a:p>
                    <a:p>
                      <a:r>
                        <a:rPr lang="it-IT" sz="1200" b="1" kern="1200" baseline="0" dirty="0" smtClean="0">
                          <a:solidFill>
                            <a:schemeClr val="dk1"/>
                          </a:solidFill>
                          <a:latin typeface="+mn-lt"/>
                          <a:ea typeface="+mn-ea"/>
                          <a:cs typeface="+mn-cs"/>
                        </a:rPr>
                        <a:t>b) Chi prima è sfortunato, ma poi “ha fortuna” è </a:t>
                      </a:r>
                      <a:r>
                        <a:rPr lang="it-IT" sz="1200" b="1" kern="1200" baseline="0" dirty="0" err="1" smtClean="0">
                          <a:solidFill>
                            <a:schemeClr val="dk1"/>
                          </a:solidFill>
                          <a:latin typeface="+mn-lt"/>
                          <a:ea typeface="+mn-ea"/>
                          <a:cs typeface="+mn-cs"/>
                        </a:rPr>
                        <a:t>……………….…………</a:t>
                      </a:r>
                      <a:r>
                        <a:rPr lang="it-IT" sz="1200" b="1" kern="1200" baseline="0" dirty="0" smtClean="0">
                          <a:solidFill>
                            <a:schemeClr val="dk1"/>
                          </a:solidFill>
                          <a:latin typeface="+mn-lt"/>
                          <a:ea typeface="+mn-ea"/>
                          <a:cs typeface="+mn-cs"/>
                        </a:rPr>
                        <a:t> </a:t>
                      </a:r>
                    </a:p>
                    <a:p>
                      <a:r>
                        <a:rPr lang="it-IT" sz="1200" kern="1200" baseline="0" dirty="0" smtClean="0">
                          <a:solidFill>
                            <a:schemeClr val="dk1"/>
                          </a:solidFill>
                          <a:latin typeface="+mn-lt"/>
                          <a:ea typeface="+mn-ea"/>
                          <a:cs typeface="+mn-cs"/>
                        </a:rPr>
                        <a:t>	</a:t>
                      </a:r>
                    </a:p>
                    <a:p>
                      <a:endParaRPr lang="it-IT" sz="1200" dirty="0"/>
                    </a:p>
                  </a:txBody>
                  <a:tcPr/>
                </a:tc>
                <a:tc vMerge="1">
                  <a:txBody>
                    <a:bodyPr/>
                    <a:lstStyle/>
                    <a:p>
                      <a:endParaRPr lang="it-IT"/>
                    </a:p>
                  </a:txBody>
                  <a:tcPr/>
                </a:tc>
                <a:tc vMerge="1">
                  <a:txBody>
                    <a:bodyPr/>
                    <a:lstStyle/>
                    <a:p>
                      <a:endParaRPr lang="it-IT"/>
                    </a:p>
                  </a:txBody>
                  <a:tcPr/>
                </a:tc>
              </a:tr>
              <a:tr h="653380">
                <a:tc>
                  <a:txBody>
                    <a:bodyPr/>
                    <a:lstStyle/>
                    <a:p>
                      <a:endParaRPr lang="it-IT" sz="900" dirty="0"/>
                    </a:p>
                  </a:txBody>
                  <a:tcPr/>
                </a:tc>
                <a:tc vMerge="1">
                  <a:txBody>
                    <a:bodyPr/>
                    <a:lstStyle/>
                    <a:p>
                      <a:endParaRPr lang="it-IT" dirty="0"/>
                    </a:p>
                  </a:txBody>
                  <a:tcPr/>
                </a:tc>
                <a:tc vMerge="1">
                  <a:txBody>
                    <a:bodyPr/>
                    <a:lstStyle/>
                    <a:p>
                      <a:endParaRPr lang="it-IT" dirty="0"/>
                    </a:p>
                  </a:txBody>
                  <a:tcPr/>
                </a:tc>
              </a:tr>
            </a:tbl>
          </a:graphicData>
        </a:graphic>
      </p:graphicFrame>
      <p:sp>
        <p:nvSpPr>
          <p:cNvPr id="8" name="Titolo 7"/>
          <p:cNvSpPr>
            <a:spLocks noGrp="1"/>
          </p:cNvSpPr>
          <p:nvPr>
            <p:ph type="title"/>
          </p:nvPr>
        </p:nvSpPr>
        <p:spPr>
          <a:solidFill>
            <a:srgbClr val="FFFF99"/>
          </a:solidFill>
          <a:ln>
            <a:solidFill>
              <a:schemeClr val="accent1"/>
            </a:solidFill>
          </a:ln>
        </p:spPr>
        <p:txBody>
          <a:bodyPr/>
          <a:lstStyle/>
          <a:p>
            <a:r>
              <a:rPr lang="it-IT" b="1" dirty="0" smtClean="0"/>
              <a:t>Item B16</a:t>
            </a:r>
            <a:endParaRPr lang="it-IT"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99"/>
          </a:solidFill>
          <a:ln>
            <a:solidFill>
              <a:srgbClr val="002060"/>
            </a:solidFill>
          </a:ln>
        </p:spPr>
        <p:txBody>
          <a:bodyPr/>
          <a:lstStyle/>
          <a:p>
            <a:r>
              <a:rPr lang="it-IT" b="1" dirty="0" smtClean="0"/>
              <a:t>Prova II primaria</a:t>
            </a:r>
            <a:endParaRPr lang="it-IT" b="1" dirty="0"/>
          </a:p>
        </p:txBody>
      </p:sp>
      <p:sp>
        <p:nvSpPr>
          <p:cNvPr id="3" name="Segnaposto contenuto 2"/>
          <p:cNvSpPr>
            <a:spLocks noGrp="1"/>
          </p:cNvSpPr>
          <p:nvPr>
            <p:ph idx="1"/>
          </p:nvPr>
        </p:nvSpPr>
        <p:spPr>
          <a:solidFill>
            <a:schemeClr val="accent1">
              <a:lumMod val="40000"/>
              <a:lumOff val="60000"/>
            </a:schemeClr>
          </a:solidFill>
          <a:ln>
            <a:solidFill>
              <a:srgbClr val="0070C0"/>
            </a:solidFill>
          </a:ln>
        </p:spPr>
        <p:txBody>
          <a:bodyPr>
            <a:normAutofit fontScale="85000" lnSpcReduction="20000"/>
          </a:bodyPr>
          <a:lstStyle/>
          <a:p>
            <a:r>
              <a:rPr lang="it-IT" dirty="0" smtClean="0"/>
              <a:t>Testo continuo narrativo con 19 domande e due esercizi linguistici</a:t>
            </a:r>
          </a:p>
          <a:p>
            <a:endParaRPr lang="it-IT" dirty="0"/>
          </a:p>
          <a:p>
            <a:r>
              <a:rPr lang="it-IT" dirty="0"/>
              <a:t>I quesiti hanno un formato misto: la maggior parte di essi (11) è costituita da domande </a:t>
            </a:r>
            <a:r>
              <a:rPr lang="it-IT" dirty="0" smtClean="0"/>
              <a:t>a scelta </a:t>
            </a:r>
            <a:r>
              <a:rPr lang="it-IT" dirty="0"/>
              <a:t>multipla con quattro alternative di risposta; sono presenti inoltre una domanda a </a:t>
            </a:r>
            <a:r>
              <a:rPr lang="it-IT" dirty="0" smtClean="0"/>
              <a:t>risposta aperta </a:t>
            </a:r>
            <a:r>
              <a:rPr lang="it-IT" dirty="0"/>
              <a:t>univoca, un completamento, sei domande a scelta multipla complessa, un esercizio </a:t>
            </a:r>
            <a:r>
              <a:rPr lang="it-IT" dirty="0" smtClean="0"/>
              <a:t>sulle corrispondenze </a:t>
            </a:r>
            <a:r>
              <a:rPr lang="it-IT" dirty="0"/>
              <a:t>(</a:t>
            </a:r>
            <a:r>
              <a:rPr lang="it-IT" i="1" dirty="0" err="1"/>
              <a:t>matching</a:t>
            </a:r>
            <a:r>
              <a:rPr lang="it-IT" i="1" dirty="0"/>
              <a:t>) e un esercizio in cui viene richiesto di rintracciare gli elementi che </a:t>
            </a:r>
            <a:r>
              <a:rPr lang="it-IT" i="1" dirty="0" smtClean="0"/>
              <a:t>non </a:t>
            </a:r>
            <a:r>
              <a:rPr lang="it-IT" dirty="0" smtClean="0"/>
              <a:t>corrispondono </a:t>
            </a:r>
            <a:r>
              <a:rPr lang="it-IT" dirty="0"/>
              <a:t>alla sintesi della storia.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99"/>
          </a:solidFill>
          <a:ln>
            <a:solidFill>
              <a:srgbClr val="0070C0"/>
            </a:solidFill>
          </a:ln>
        </p:spPr>
        <p:txBody>
          <a:bodyPr/>
          <a:lstStyle/>
          <a:p>
            <a:r>
              <a:rPr lang="it-IT" b="1" dirty="0" smtClean="0"/>
              <a:t>Indice di difficoltà</a:t>
            </a:r>
            <a:endParaRPr lang="it-IT" b="1" dirty="0"/>
          </a:p>
        </p:txBody>
      </p:sp>
      <p:sp>
        <p:nvSpPr>
          <p:cNvPr id="3" name="Segnaposto contenuto 2"/>
          <p:cNvSpPr>
            <a:spLocks noGrp="1"/>
          </p:cNvSpPr>
          <p:nvPr>
            <p:ph idx="1"/>
          </p:nvPr>
        </p:nvSpPr>
        <p:spPr>
          <a:solidFill>
            <a:schemeClr val="tx2">
              <a:lumMod val="20000"/>
              <a:lumOff val="80000"/>
            </a:schemeClr>
          </a:solidFill>
          <a:ln>
            <a:solidFill>
              <a:schemeClr val="tx2"/>
            </a:solidFill>
          </a:ln>
        </p:spPr>
        <p:txBody>
          <a:bodyPr/>
          <a:lstStyle/>
          <a:p>
            <a:r>
              <a:rPr lang="it-IT" dirty="0"/>
              <a:t>Per quanto riguarda le singole domande della prova, si osserva che l’</a:t>
            </a:r>
            <a:r>
              <a:rPr lang="it-IT" b="1" dirty="0"/>
              <a:t>indice di difficoltà, </a:t>
            </a:r>
            <a:r>
              <a:rPr lang="it-IT" b="1" dirty="0" smtClean="0"/>
              <a:t>che </a:t>
            </a:r>
            <a:r>
              <a:rPr lang="it-IT" dirty="0" smtClean="0"/>
              <a:t>nel </a:t>
            </a:r>
            <a:r>
              <a:rPr lang="it-IT" dirty="0"/>
              <a:t>caso di domande dicotomiche corrisponde alla proporzione di risposte corrette, varia da </a:t>
            </a:r>
            <a:r>
              <a:rPr lang="it-IT" dirty="0" smtClean="0"/>
              <a:t>0,26 (26</a:t>
            </a:r>
            <a:r>
              <a:rPr lang="it-IT" dirty="0"/>
              <a:t>% di risposte corrette, domanda “difficile”) a 0,66 (66% di risposte corrette, domanda “facile</a:t>
            </a:r>
            <a:r>
              <a:rPr lang="it-IT" dirty="0" smtClean="0"/>
              <a:t>”)</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99"/>
          </a:solidFill>
          <a:ln>
            <a:solidFill>
              <a:srgbClr val="0070C0"/>
            </a:solidFill>
          </a:ln>
        </p:spPr>
        <p:txBody>
          <a:bodyPr/>
          <a:lstStyle/>
          <a:p>
            <a:r>
              <a:rPr lang="it-IT" dirty="0" smtClean="0"/>
              <a:t>Criticità</a:t>
            </a:r>
            <a:endParaRPr lang="it-IT" dirty="0"/>
          </a:p>
        </p:txBody>
      </p:sp>
      <p:graphicFrame>
        <p:nvGraphicFramePr>
          <p:cNvPr id="4" name="Segnaposto contenuto 3"/>
          <p:cNvGraphicFramePr>
            <a:graphicFrameLocks noGrp="1"/>
          </p:cNvGraphicFramePr>
          <p:nvPr>
            <p:ph idx="1"/>
          </p:nvPr>
        </p:nvGraphicFramePr>
        <p:xfrm>
          <a:off x="467544" y="2132856"/>
          <a:ext cx="8229600" cy="29667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nSpc>
                          <a:spcPct val="115000"/>
                        </a:lnSpc>
                        <a:spcAft>
                          <a:spcPts val="0"/>
                        </a:spcAft>
                      </a:pPr>
                      <a:r>
                        <a:rPr lang="it-IT" sz="1800" dirty="0">
                          <a:latin typeface="Calibri"/>
                          <a:ea typeface="Calibri"/>
                          <a:cs typeface="Times New Roman"/>
                        </a:rPr>
                        <a:t>Criticità</a:t>
                      </a:r>
                    </a:p>
                  </a:txBody>
                  <a:tcPr marL="68580" marR="68580" marT="0" marB="0"/>
                </a:tc>
                <a:tc>
                  <a:txBody>
                    <a:bodyPr/>
                    <a:lstStyle/>
                    <a:p>
                      <a:pPr>
                        <a:lnSpc>
                          <a:spcPct val="115000"/>
                        </a:lnSpc>
                        <a:spcAft>
                          <a:spcPts val="0"/>
                        </a:spcAft>
                      </a:pPr>
                      <a:r>
                        <a:rPr lang="it-IT" sz="1800" dirty="0">
                          <a:latin typeface="Calibri"/>
                          <a:ea typeface="Calibri"/>
                          <a:cs typeface="Times New Roman"/>
                        </a:rPr>
                        <a:t>Livello di attenzione</a:t>
                      </a:r>
                    </a:p>
                  </a:txBody>
                  <a:tcPr marL="68580" marR="68580" marT="0" marB="0"/>
                </a:tc>
              </a:tr>
              <a:tr h="370840">
                <a:tc>
                  <a:txBody>
                    <a:bodyPr/>
                    <a:lstStyle/>
                    <a:p>
                      <a:pPr algn="ctr">
                        <a:lnSpc>
                          <a:spcPct val="115000"/>
                        </a:lnSpc>
                        <a:spcAft>
                          <a:spcPts val="0"/>
                        </a:spcAft>
                      </a:pPr>
                      <a:r>
                        <a:rPr lang="it-IT" sz="2000" b="1" dirty="0">
                          <a:latin typeface="Calibri"/>
                          <a:ea typeface="Calibri"/>
                          <a:cs typeface="Times New Roman"/>
                        </a:rPr>
                        <a:t>Narrativo</a:t>
                      </a:r>
                    </a:p>
                  </a:txBody>
                  <a:tcPr marL="68580" marR="68580" marT="0" marB="0"/>
                </a:tc>
                <a:tc>
                  <a:txBody>
                    <a:bodyPr/>
                    <a:lstStyle/>
                    <a:p>
                      <a:pPr algn="ctr">
                        <a:lnSpc>
                          <a:spcPct val="115000"/>
                        </a:lnSpc>
                        <a:spcAft>
                          <a:spcPts val="0"/>
                        </a:spcAft>
                      </a:pPr>
                      <a:r>
                        <a:rPr lang="it-IT" sz="2000" b="1" dirty="0">
                          <a:latin typeface="Calibri"/>
                          <a:ea typeface="Calibri"/>
                          <a:cs typeface="Times New Roman"/>
                        </a:rPr>
                        <a:t>Narrativo</a:t>
                      </a:r>
                    </a:p>
                  </a:txBody>
                  <a:tcPr marL="68580" marR="68580" marT="0" marB="0"/>
                </a:tc>
              </a:tr>
              <a:tr h="370840">
                <a:tc>
                  <a:txBody>
                    <a:bodyPr/>
                    <a:lstStyle/>
                    <a:p>
                      <a:pPr algn="ctr">
                        <a:lnSpc>
                          <a:spcPct val="115000"/>
                        </a:lnSpc>
                        <a:spcAft>
                          <a:spcPts val="0"/>
                        </a:spcAft>
                      </a:pPr>
                      <a:r>
                        <a:rPr lang="it-IT" sz="2000" b="1" dirty="0" smtClean="0">
                          <a:latin typeface="Calibri"/>
                          <a:ea typeface="Calibri"/>
                          <a:cs typeface="Times New Roman"/>
                        </a:rPr>
                        <a:t>B1 (media difficoltà)</a:t>
                      </a:r>
                      <a:endParaRPr lang="it-IT" sz="2000" b="1" dirty="0">
                        <a:latin typeface="Calibri"/>
                        <a:ea typeface="Calibri"/>
                        <a:cs typeface="Times New Roman"/>
                      </a:endParaRPr>
                    </a:p>
                  </a:txBody>
                  <a:tcPr marL="68580" marR="68580" marT="0" marB="0"/>
                </a:tc>
                <a:tc>
                  <a:txBody>
                    <a:bodyPr/>
                    <a:lstStyle/>
                    <a:p>
                      <a:pPr algn="ctr">
                        <a:lnSpc>
                          <a:spcPct val="115000"/>
                        </a:lnSpc>
                        <a:spcAft>
                          <a:spcPts val="0"/>
                        </a:spcAft>
                      </a:pPr>
                      <a:r>
                        <a:rPr lang="it-IT" sz="2000" b="1" dirty="0">
                          <a:latin typeface="Calibri"/>
                          <a:ea typeface="Calibri"/>
                          <a:cs typeface="Times New Roman"/>
                        </a:rPr>
                        <a:t>B6 2</a:t>
                      </a:r>
                    </a:p>
                  </a:txBody>
                  <a:tcPr marL="68580" marR="68580" marT="0" marB="0"/>
                </a:tc>
              </a:tr>
              <a:tr h="370840">
                <a:tc>
                  <a:txBody>
                    <a:bodyPr/>
                    <a:lstStyle/>
                    <a:p>
                      <a:pPr algn="ctr">
                        <a:lnSpc>
                          <a:spcPct val="115000"/>
                        </a:lnSpc>
                        <a:spcAft>
                          <a:spcPts val="0"/>
                        </a:spcAft>
                      </a:pPr>
                      <a:r>
                        <a:rPr lang="it-IT" sz="2000" b="1" dirty="0">
                          <a:solidFill>
                            <a:srgbClr val="FF0000"/>
                          </a:solidFill>
                          <a:latin typeface="Calibri"/>
                          <a:ea typeface="Calibri"/>
                          <a:cs typeface="Times New Roman"/>
                        </a:rPr>
                        <a:t>B2 </a:t>
                      </a:r>
                      <a:r>
                        <a:rPr lang="it-IT" sz="2000" b="1" dirty="0" smtClean="0">
                          <a:solidFill>
                            <a:srgbClr val="FF0000"/>
                          </a:solidFill>
                          <a:latin typeface="Calibri"/>
                          <a:ea typeface="Calibri"/>
                          <a:cs typeface="Times New Roman"/>
                        </a:rPr>
                        <a:t>(difficili)</a:t>
                      </a:r>
                      <a:endParaRPr lang="it-IT" sz="2000" b="1" dirty="0">
                        <a:solidFill>
                          <a:srgbClr val="FF0000"/>
                        </a:solidFill>
                        <a:latin typeface="Calibri"/>
                        <a:ea typeface="Calibri"/>
                        <a:cs typeface="Times New Roman"/>
                      </a:endParaRPr>
                    </a:p>
                  </a:txBody>
                  <a:tcPr marL="68580" marR="68580" marT="0" marB="0"/>
                </a:tc>
                <a:tc>
                  <a:txBody>
                    <a:bodyPr/>
                    <a:lstStyle/>
                    <a:p>
                      <a:pPr algn="ctr">
                        <a:lnSpc>
                          <a:spcPct val="115000"/>
                        </a:lnSpc>
                        <a:spcAft>
                          <a:spcPts val="0"/>
                        </a:spcAft>
                      </a:pPr>
                      <a:r>
                        <a:rPr lang="it-IT" sz="2000" b="1" dirty="0">
                          <a:latin typeface="Calibri"/>
                          <a:ea typeface="Calibri"/>
                          <a:cs typeface="Times New Roman"/>
                        </a:rPr>
                        <a:t>B 4 2</a:t>
                      </a:r>
                    </a:p>
                  </a:txBody>
                  <a:tcPr marL="68580" marR="68580" marT="0" marB="0"/>
                </a:tc>
              </a:tr>
              <a:tr h="370840">
                <a:tc>
                  <a:txBody>
                    <a:bodyPr/>
                    <a:lstStyle/>
                    <a:p>
                      <a:pPr algn="ctr">
                        <a:lnSpc>
                          <a:spcPct val="115000"/>
                        </a:lnSpc>
                        <a:spcAft>
                          <a:spcPts val="0"/>
                        </a:spcAft>
                      </a:pPr>
                      <a:r>
                        <a:rPr lang="it-IT" sz="2000" b="1" dirty="0">
                          <a:solidFill>
                            <a:srgbClr val="00B050"/>
                          </a:solidFill>
                          <a:latin typeface="Calibri"/>
                          <a:ea typeface="Calibri"/>
                          <a:cs typeface="Times New Roman"/>
                        </a:rPr>
                        <a:t>B8 </a:t>
                      </a:r>
                      <a:r>
                        <a:rPr lang="it-IT" sz="2000" b="1" dirty="0" smtClean="0">
                          <a:solidFill>
                            <a:srgbClr val="00B050"/>
                          </a:solidFill>
                          <a:latin typeface="Calibri"/>
                          <a:ea typeface="Calibri"/>
                          <a:cs typeface="Times New Roman"/>
                        </a:rPr>
                        <a:t> (facili)</a:t>
                      </a:r>
                      <a:endParaRPr lang="it-IT" sz="2000" b="1" dirty="0">
                        <a:solidFill>
                          <a:srgbClr val="00B050"/>
                        </a:solidFill>
                        <a:latin typeface="Calibri"/>
                        <a:ea typeface="Calibri"/>
                        <a:cs typeface="Times New Roman"/>
                      </a:endParaRPr>
                    </a:p>
                  </a:txBody>
                  <a:tcPr marL="68580" marR="68580" marT="0" marB="0"/>
                </a:tc>
                <a:tc>
                  <a:txBody>
                    <a:bodyPr/>
                    <a:lstStyle/>
                    <a:p>
                      <a:pPr algn="ctr">
                        <a:lnSpc>
                          <a:spcPct val="115000"/>
                        </a:lnSpc>
                        <a:spcAft>
                          <a:spcPts val="0"/>
                        </a:spcAft>
                      </a:pPr>
                      <a:r>
                        <a:rPr lang="it-IT" sz="2000" b="1" dirty="0">
                          <a:latin typeface="Calibri"/>
                          <a:ea typeface="Calibri"/>
                          <a:cs typeface="Times New Roman"/>
                        </a:rPr>
                        <a:t>B11 2</a:t>
                      </a:r>
                    </a:p>
                  </a:txBody>
                  <a:tcPr marL="68580" marR="68580" marT="0" marB="0"/>
                </a:tc>
              </a:tr>
              <a:tr h="370840">
                <a:tc>
                  <a:txBody>
                    <a:bodyPr/>
                    <a:lstStyle/>
                    <a:p>
                      <a:pPr algn="ctr">
                        <a:lnSpc>
                          <a:spcPct val="115000"/>
                        </a:lnSpc>
                        <a:spcAft>
                          <a:spcPts val="0"/>
                        </a:spcAft>
                      </a:pPr>
                      <a:r>
                        <a:rPr lang="it-IT" sz="1800" b="1" dirty="0">
                          <a:solidFill>
                            <a:schemeClr val="tx1"/>
                          </a:solidFill>
                          <a:latin typeface="Calibri"/>
                          <a:ea typeface="Calibri"/>
                          <a:cs typeface="Times New Roman"/>
                        </a:rPr>
                        <a:t>B9 </a:t>
                      </a:r>
                      <a:r>
                        <a:rPr lang="it-IT" sz="1800" b="1" dirty="0" smtClean="0">
                          <a:solidFill>
                            <a:schemeClr val="tx1"/>
                          </a:solidFill>
                          <a:latin typeface="Calibri"/>
                          <a:ea typeface="Calibri"/>
                          <a:cs typeface="Times New Roman"/>
                        </a:rPr>
                        <a:t>(media difficoltà)</a:t>
                      </a:r>
                      <a:endParaRPr lang="it-IT" sz="1800" b="1" dirty="0">
                        <a:solidFill>
                          <a:schemeClr val="tx1"/>
                        </a:solidFill>
                        <a:latin typeface="Calibri"/>
                        <a:ea typeface="Calibri"/>
                        <a:cs typeface="Times New Roman"/>
                      </a:endParaRPr>
                    </a:p>
                  </a:txBody>
                  <a:tcPr marL="68580" marR="68580" marT="0" marB="0"/>
                </a:tc>
                <a:tc>
                  <a:txBody>
                    <a:bodyPr/>
                    <a:lstStyle/>
                    <a:p>
                      <a:pPr algn="ctr">
                        <a:lnSpc>
                          <a:spcPct val="115000"/>
                        </a:lnSpc>
                        <a:spcAft>
                          <a:spcPts val="0"/>
                        </a:spcAft>
                      </a:pPr>
                      <a:r>
                        <a:rPr lang="it-IT" sz="2000" b="1" dirty="0">
                          <a:latin typeface="Calibri"/>
                          <a:ea typeface="Calibri"/>
                          <a:cs typeface="Times New Roman"/>
                        </a:rPr>
                        <a:t>B17 2</a:t>
                      </a:r>
                    </a:p>
                  </a:txBody>
                  <a:tcPr marL="68580" marR="68580" marT="0" marB="0"/>
                </a:tc>
              </a:tr>
              <a:tr h="370840">
                <a:tc>
                  <a:txBody>
                    <a:bodyPr/>
                    <a:lstStyle/>
                    <a:p>
                      <a:pPr algn="ctr">
                        <a:lnSpc>
                          <a:spcPct val="115000"/>
                        </a:lnSpc>
                        <a:spcAft>
                          <a:spcPts val="0"/>
                        </a:spcAft>
                      </a:pPr>
                      <a:r>
                        <a:rPr lang="it-IT" sz="1800" b="1" dirty="0">
                          <a:solidFill>
                            <a:srgbClr val="FF0000"/>
                          </a:solidFill>
                          <a:latin typeface="Calibri"/>
                          <a:ea typeface="Calibri"/>
                          <a:cs typeface="Times New Roman"/>
                        </a:rPr>
                        <a:t>B15 </a:t>
                      </a:r>
                      <a:r>
                        <a:rPr lang="it-IT" sz="1800" b="1" dirty="0" smtClean="0">
                          <a:solidFill>
                            <a:srgbClr val="FF0000"/>
                          </a:solidFill>
                          <a:latin typeface="Calibri"/>
                          <a:ea typeface="Calibri"/>
                          <a:cs typeface="Times New Roman"/>
                        </a:rPr>
                        <a:t>(difficili)</a:t>
                      </a:r>
                      <a:endParaRPr lang="it-IT" sz="1800" b="1" dirty="0">
                        <a:solidFill>
                          <a:srgbClr val="FF0000"/>
                        </a:solidFill>
                        <a:latin typeface="Calibri"/>
                        <a:ea typeface="Calibri"/>
                        <a:cs typeface="Times New Roman"/>
                      </a:endParaRPr>
                    </a:p>
                  </a:txBody>
                  <a:tcPr marL="68580" marR="68580" marT="0" marB="0"/>
                </a:tc>
                <a:tc>
                  <a:txBody>
                    <a:bodyPr/>
                    <a:lstStyle/>
                    <a:p>
                      <a:pPr algn="ctr">
                        <a:lnSpc>
                          <a:spcPct val="115000"/>
                        </a:lnSpc>
                        <a:spcAft>
                          <a:spcPts val="0"/>
                        </a:spcAft>
                      </a:pPr>
                      <a:r>
                        <a:rPr lang="it-IT" sz="2000" b="1" dirty="0">
                          <a:latin typeface="Calibri"/>
                          <a:ea typeface="Calibri"/>
                          <a:cs typeface="Times New Roman"/>
                        </a:rPr>
                        <a:t>B18 2</a:t>
                      </a:r>
                    </a:p>
                  </a:txBody>
                  <a:tcPr marL="68580" marR="68580" marT="0" marB="0"/>
                </a:tc>
              </a:tr>
              <a:tr h="370840">
                <a:tc>
                  <a:txBody>
                    <a:bodyPr/>
                    <a:lstStyle/>
                    <a:p>
                      <a:pPr algn="ctr">
                        <a:lnSpc>
                          <a:spcPct val="115000"/>
                        </a:lnSpc>
                        <a:spcAft>
                          <a:spcPts val="0"/>
                        </a:spcAft>
                      </a:pPr>
                      <a:r>
                        <a:rPr lang="it-IT" sz="1800" b="1" dirty="0">
                          <a:solidFill>
                            <a:srgbClr val="00B050"/>
                          </a:solidFill>
                          <a:latin typeface="Calibri"/>
                          <a:ea typeface="Calibri"/>
                          <a:cs typeface="Times New Roman"/>
                        </a:rPr>
                        <a:t>B16 </a:t>
                      </a:r>
                      <a:r>
                        <a:rPr lang="it-IT" sz="1800" b="1" dirty="0" smtClean="0">
                          <a:solidFill>
                            <a:srgbClr val="00B050"/>
                          </a:solidFill>
                          <a:latin typeface="Calibri"/>
                          <a:ea typeface="Calibri"/>
                          <a:cs typeface="Times New Roman"/>
                        </a:rPr>
                        <a:t>(facili)</a:t>
                      </a:r>
                      <a:endParaRPr lang="it-IT" sz="1800" b="1" dirty="0">
                        <a:solidFill>
                          <a:srgbClr val="00B050"/>
                        </a:solidFill>
                        <a:latin typeface="Calibri"/>
                        <a:ea typeface="Calibri"/>
                        <a:cs typeface="Times New Roman"/>
                      </a:endParaRPr>
                    </a:p>
                  </a:txBody>
                  <a:tcPr marL="68580" marR="68580" marT="0" marB="0"/>
                </a:tc>
                <a:tc>
                  <a:txBody>
                    <a:bodyPr/>
                    <a:lstStyle/>
                    <a:p>
                      <a:pPr algn="ctr">
                        <a:lnSpc>
                          <a:spcPct val="115000"/>
                        </a:lnSpc>
                        <a:spcAft>
                          <a:spcPts val="0"/>
                        </a:spcAft>
                      </a:pPr>
                      <a:endParaRPr lang="it-IT" sz="2000" b="1"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chemeClr val="accent6">
              <a:lumMod val="40000"/>
              <a:lumOff val="60000"/>
            </a:schemeClr>
          </a:solidFill>
          <a:ln>
            <a:solidFill>
              <a:schemeClr val="accent5">
                <a:lumMod val="75000"/>
              </a:schemeClr>
            </a:solidFill>
          </a:ln>
        </p:spPr>
        <p:txBody>
          <a:bodyPr>
            <a:normAutofit/>
          </a:bodyPr>
          <a:lstStyle/>
          <a:p>
            <a:r>
              <a:rPr lang="it-IT" dirty="0" smtClean="0"/>
              <a:t>Aspetto A2 (</a:t>
            </a:r>
            <a:r>
              <a:rPr lang="it-IT" b="1" dirty="0" smtClean="0"/>
              <a:t>Item B1 </a:t>
            </a:r>
            <a:r>
              <a:rPr lang="it-IT" dirty="0" smtClean="0"/>
              <a:t>)</a:t>
            </a:r>
            <a:endParaRPr lang="it-IT" dirty="0"/>
          </a:p>
        </p:txBody>
      </p:sp>
      <p:sp>
        <p:nvSpPr>
          <p:cNvPr id="3" name="Segnaposto contenuto 2"/>
          <p:cNvSpPr>
            <a:spLocks noGrp="1"/>
          </p:cNvSpPr>
          <p:nvPr>
            <p:ph idx="1"/>
          </p:nvPr>
        </p:nvSpPr>
        <p:spPr>
          <a:solidFill>
            <a:schemeClr val="accent6">
              <a:lumMod val="20000"/>
              <a:lumOff val="80000"/>
            </a:schemeClr>
          </a:solidFill>
          <a:ln>
            <a:solidFill>
              <a:schemeClr val="accent1"/>
            </a:solidFill>
          </a:ln>
        </p:spPr>
        <p:txBody>
          <a:bodyPr>
            <a:normAutofit fontScale="85000" lnSpcReduction="10000"/>
          </a:bodyPr>
          <a:lstStyle/>
          <a:p>
            <a:r>
              <a:rPr lang="it-IT" b="1" dirty="0" smtClean="0"/>
              <a:t>Aspetto 2</a:t>
            </a:r>
            <a:r>
              <a:rPr lang="it-IT" dirty="0" smtClean="0"/>
              <a:t>: </a:t>
            </a:r>
            <a:r>
              <a:rPr lang="it-IT" i="1" dirty="0" smtClean="0"/>
              <a:t>Individuare informazioni date esplicitamente nel testo. </a:t>
            </a:r>
            <a:endParaRPr lang="it-IT" dirty="0" smtClean="0"/>
          </a:p>
          <a:p>
            <a:r>
              <a:rPr lang="it-IT" dirty="0" smtClean="0"/>
              <a:t>Legge e comprende testi di vario tipo, continui e non continui, ne individua (...) le informazioni principali</a:t>
            </a:r>
          </a:p>
          <a:p>
            <a:r>
              <a:rPr lang="it-IT" dirty="0" smtClean="0"/>
              <a:t>Leggere testi (narrativi, descrittivi, informativi) cogliendo l’argomento di cui si parla e individuando le informazioni principali e le loro relazioni.  </a:t>
            </a:r>
          </a:p>
          <a:p>
            <a:r>
              <a:rPr lang="it-IT" dirty="0" smtClean="0"/>
              <a:t>Leggere semplici testi di divulgazione per ricavarne informazioni utili ad ampliare conoscenze su temi noti. </a:t>
            </a:r>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rgbClr val="FFFF99"/>
          </a:solidFill>
          <a:ln>
            <a:solidFill>
              <a:schemeClr val="tx2">
                <a:lumMod val="60000"/>
                <a:lumOff val="40000"/>
              </a:schemeClr>
            </a:solidFill>
          </a:ln>
        </p:spPr>
        <p:txBody>
          <a:bodyPr/>
          <a:lstStyle/>
          <a:p>
            <a:r>
              <a:rPr lang="it-IT" b="1" dirty="0" smtClean="0"/>
              <a:t>Item B1 </a:t>
            </a:r>
            <a:endParaRPr lang="it-IT" b="1" dirty="0"/>
          </a:p>
        </p:txBody>
      </p:sp>
      <p:sp>
        <p:nvSpPr>
          <p:cNvPr id="3" name="Segnaposto contenuto 2"/>
          <p:cNvSpPr>
            <a:spLocks noGrp="1"/>
          </p:cNvSpPr>
          <p:nvPr>
            <p:ph idx="1"/>
          </p:nvPr>
        </p:nvSpPr>
        <p:spPr>
          <a:solidFill>
            <a:schemeClr val="tx2">
              <a:lumMod val="20000"/>
              <a:lumOff val="80000"/>
            </a:schemeClr>
          </a:solidFill>
          <a:ln>
            <a:solidFill>
              <a:schemeClr val="tx2">
                <a:lumMod val="60000"/>
                <a:lumOff val="40000"/>
              </a:schemeClr>
            </a:solidFill>
          </a:ln>
        </p:spPr>
        <p:txBody>
          <a:bodyPr>
            <a:normAutofit fontScale="85000" lnSpcReduction="20000"/>
          </a:bodyPr>
          <a:lstStyle/>
          <a:p>
            <a:r>
              <a:rPr lang="it-IT" b="1" dirty="0"/>
              <a:t>Qui sotto trovi la storia che hai letto, raccontata con poche parole. Non sono però indicati i personaggi. Li sai riconoscere? Possono essere animali o cose. </a:t>
            </a:r>
          </a:p>
          <a:p>
            <a:r>
              <a:rPr lang="it-IT" b="1" dirty="0"/>
              <a:t>Scrivi una parola in ogni spazio per dire di chi o di che cosa si parla. </a:t>
            </a:r>
          </a:p>
          <a:p>
            <a:pPr>
              <a:buNone/>
            </a:pPr>
            <a:endParaRPr lang="it-IT" dirty="0"/>
          </a:p>
          <a:p>
            <a:r>
              <a:rPr lang="it-IT" dirty="0"/>
              <a:t>C’era una volta una </a:t>
            </a:r>
            <a:r>
              <a:rPr lang="it-IT" dirty="0" err="1"/>
              <a:t>………………………</a:t>
            </a:r>
            <a:r>
              <a:rPr lang="it-IT" dirty="0"/>
              <a:t>........ che se ne andava tranquilla per la sua strada, ma faceva gola a una </a:t>
            </a:r>
            <a:r>
              <a:rPr lang="it-IT" dirty="0" err="1"/>
              <a:t>………………………</a:t>
            </a:r>
            <a:r>
              <a:rPr lang="it-IT" dirty="0"/>
              <a:t>........ che aveva una gran voglia di mangiarsela. Meno male che c’era un campo con tante </a:t>
            </a:r>
            <a:r>
              <a:rPr lang="it-IT" dirty="0" err="1"/>
              <a:t>………………………</a:t>
            </a:r>
            <a:r>
              <a:rPr lang="it-IT" dirty="0"/>
              <a:t>........ e la </a:t>
            </a:r>
            <a:r>
              <a:rPr lang="it-IT" dirty="0" err="1"/>
              <a:t>………………………</a:t>
            </a:r>
            <a:r>
              <a:rPr lang="it-IT" dirty="0"/>
              <a:t>........ riuscì a cavarsela. 	</a:t>
            </a:r>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4294967295"/>
          </p:nvPr>
        </p:nvGraphicFramePr>
        <p:xfrm>
          <a:off x="467544" y="260647"/>
          <a:ext cx="8424936" cy="6339840"/>
        </p:xfrm>
        <a:graphic>
          <a:graphicData uri="http://schemas.openxmlformats.org/drawingml/2006/table">
            <a:tbl>
              <a:tblPr firstRow="1" bandRow="1">
                <a:tableStyleId>{5C22544A-7EE6-4342-B048-85BDC9FD1C3A}</a:tableStyleId>
              </a:tblPr>
              <a:tblGrid>
                <a:gridCol w="4212468"/>
                <a:gridCol w="4212468"/>
              </a:tblGrid>
              <a:tr h="901485">
                <a:tc>
                  <a:txBody>
                    <a:bodyPr/>
                    <a:lstStyle/>
                    <a:p>
                      <a:r>
                        <a:rPr lang="it-IT" sz="2400" dirty="0" smtClean="0">
                          <a:solidFill>
                            <a:schemeClr val="tx1"/>
                          </a:solidFill>
                        </a:rPr>
                        <a:t>Caratteristiche</a:t>
                      </a:r>
                      <a:endParaRPr lang="it-IT" sz="2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b="1" kern="1200" baseline="0" dirty="0" smtClean="0">
                          <a:solidFill>
                            <a:schemeClr val="lt1"/>
                          </a:solidFill>
                          <a:latin typeface="+mn-lt"/>
                          <a:ea typeface="+mn-ea"/>
                          <a:cs typeface="+mn-cs"/>
                        </a:rPr>
                        <a:t>Descrizione del compito e commento </a:t>
                      </a:r>
                      <a:r>
                        <a:rPr lang="it-IT" sz="1800" b="1" kern="1200" baseline="0" dirty="0" smtClean="0">
                          <a:solidFill>
                            <a:schemeClr val="lt1"/>
                          </a:solidFill>
                          <a:latin typeface="+mn-lt"/>
                          <a:ea typeface="+mn-ea"/>
                          <a:cs typeface="+mn-cs"/>
                        </a:rPr>
                        <a:t>	</a:t>
                      </a:r>
                    </a:p>
                    <a:p>
                      <a:endParaRPr lang="it-IT" dirty="0"/>
                    </a:p>
                  </a:txBody>
                  <a:tcPr/>
                </a:tc>
              </a:tr>
              <a:tr h="1308607">
                <a:tc>
                  <a:txBody>
                    <a:bodyPr/>
                    <a:lstStyle/>
                    <a:p>
                      <a:r>
                        <a:rPr lang="it-IT" sz="1200" b="1" kern="1200" baseline="0" dirty="0" smtClean="0">
                          <a:solidFill>
                            <a:schemeClr val="tx1"/>
                          </a:solidFill>
                          <a:latin typeface="+mn-lt"/>
                          <a:ea typeface="+mn-ea"/>
                          <a:cs typeface="+mn-cs"/>
                        </a:rPr>
                        <a:t>Tipo di testo: narrativo </a:t>
                      </a:r>
                    </a:p>
                    <a:p>
                      <a:r>
                        <a:rPr lang="it-IT" sz="1200" b="1" kern="1200" baseline="0" dirty="0" smtClean="0">
                          <a:solidFill>
                            <a:schemeClr val="tx1"/>
                          </a:solidFill>
                          <a:latin typeface="+mn-lt"/>
                          <a:ea typeface="+mn-ea"/>
                          <a:cs typeface="+mn-cs"/>
                        </a:rPr>
                        <a:t>Tipo di item: riempimento (</a:t>
                      </a:r>
                      <a:r>
                        <a:rPr lang="it-IT" sz="1200" b="1" kern="1200" baseline="0" dirty="0" err="1" smtClean="0">
                          <a:solidFill>
                            <a:schemeClr val="tx1"/>
                          </a:solidFill>
                          <a:latin typeface="+mn-lt"/>
                          <a:ea typeface="+mn-ea"/>
                          <a:cs typeface="+mn-cs"/>
                        </a:rPr>
                        <a:t>cloze</a:t>
                      </a:r>
                      <a:r>
                        <a:rPr lang="it-IT" sz="1200" b="1" kern="1200" baseline="0" dirty="0" smtClean="0">
                          <a:solidFill>
                            <a:schemeClr val="tx1"/>
                          </a:solidFill>
                          <a:latin typeface="+mn-lt"/>
                          <a:ea typeface="+mn-ea"/>
                          <a:cs typeface="+mn-cs"/>
                        </a:rPr>
                        <a:t>) </a:t>
                      </a:r>
                    </a:p>
                    <a:p>
                      <a:r>
                        <a:rPr lang="it-IT" sz="1200" b="1" kern="1200" baseline="0" dirty="0" smtClean="0">
                          <a:solidFill>
                            <a:srgbClr val="FF0000"/>
                          </a:solidFill>
                          <a:latin typeface="+mn-lt"/>
                          <a:ea typeface="+mn-ea"/>
                          <a:cs typeface="+mn-cs"/>
                        </a:rPr>
                        <a:t>Aspetto prevalente 2: i</a:t>
                      </a:r>
                      <a:r>
                        <a:rPr lang="it-IT" sz="1200" b="1" kern="1200" baseline="0" dirty="0" smtClean="0">
                          <a:solidFill>
                            <a:schemeClr val="tx1"/>
                          </a:solidFill>
                          <a:latin typeface="+mn-lt"/>
                          <a:ea typeface="+mn-ea"/>
                          <a:cs typeface="+mn-cs"/>
                        </a:rPr>
                        <a:t>ndividuare informazioni date esplicitamente nel testo </a:t>
                      </a:r>
                    </a:p>
                    <a:p>
                      <a:r>
                        <a:rPr lang="it-IT" sz="1200" b="1" kern="1200" baseline="0" dirty="0" smtClean="0">
                          <a:solidFill>
                            <a:schemeClr val="tx1"/>
                          </a:solidFill>
                          <a:latin typeface="+mn-lt"/>
                          <a:ea typeface="+mn-ea"/>
                          <a:cs typeface="+mn-cs"/>
                        </a:rPr>
                        <a:t>Risposta corretta: </a:t>
                      </a:r>
                    </a:p>
                    <a:p>
                      <a:endParaRPr lang="it-IT" sz="1200" b="1" kern="1200" baseline="0" dirty="0" smtClean="0">
                        <a:solidFill>
                          <a:schemeClr val="tx1"/>
                        </a:solidFill>
                        <a:latin typeface="+mn-lt"/>
                        <a:ea typeface="+mn-ea"/>
                        <a:cs typeface="+mn-cs"/>
                      </a:endParaRPr>
                    </a:p>
                    <a:p>
                      <a:endParaRPr lang="it-IT" sz="1200" dirty="0">
                        <a:solidFill>
                          <a:schemeClr val="tx1"/>
                        </a:solidFill>
                      </a:endParaRPr>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smtClean="0"/>
                    </a:p>
                    <a:p>
                      <a:r>
                        <a:rPr lang="it-IT" sz="1400" kern="1200" baseline="0" dirty="0" smtClean="0">
                          <a:solidFill>
                            <a:schemeClr val="dk1"/>
                          </a:solidFill>
                          <a:latin typeface="+mn-lt"/>
                          <a:ea typeface="+mn-ea"/>
                          <a:cs typeface="+mn-cs"/>
                        </a:rPr>
                        <a:t>È un compito di ricerca di informazioni. </a:t>
                      </a:r>
                    </a:p>
                    <a:p>
                      <a:r>
                        <a:rPr lang="it-IT" sz="1400" kern="1200" baseline="0" dirty="0" smtClean="0">
                          <a:solidFill>
                            <a:schemeClr val="dk1"/>
                          </a:solidFill>
                          <a:latin typeface="+mn-lt"/>
                          <a:ea typeface="+mn-ea"/>
                          <a:cs typeface="+mn-cs"/>
                        </a:rPr>
                        <a:t>La domanda chiede di individuare i personaggi del racconto, stabilendo relazioni tra essi e i fatti che li vedono coinvolti e che nel </a:t>
                      </a:r>
                      <a:r>
                        <a:rPr lang="it-IT" sz="1400" kern="1200" baseline="0" dirty="0" err="1" smtClean="0">
                          <a:solidFill>
                            <a:schemeClr val="dk1"/>
                          </a:solidFill>
                          <a:latin typeface="+mn-lt"/>
                          <a:ea typeface="+mn-ea"/>
                          <a:cs typeface="+mn-cs"/>
                        </a:rPr>
                        <a:t>cloze</a:t>
                      </a:r>
                      <a:r>
                        <a:rPr lang="it-IT" sz="1400" kern="1200" baseline="0" dirty="0" smtClean="0">
                          <a:solidFill>
                            <a:schemeClr val="dk1"/>
                          </a:solidFill>
                          <a:latin typeface="+mn-lt"/>
                          <a:ea typeface="+mn-ea"/>
                          <a:cs typeface="+mn-cs"/>
                        </a:rPr>
                        <a:t> sono stati rielaborati in una sintesi. Per questo il quesito chiama in causa anche l’aspetto 5b. </a:t>
                      </a:r>
                    </a:p>
                    <a:p>
                      <a:r>
                        <a:rPr lang="it-IT" sz="1400" kern="1200" baseline="0" dirty="0" smtClean="0">
                          <a:solidFill>
                            <a:schemeClr val="dk1"/>
                          </a:solidFill>
                          <a:latin typeface="+mn-lt"/>
                          <a:ea typeface="+mn-ea"/>
                          <a:cs typeface="+mn-cs"/>
                        </a:rPr>
                        <a:t>La consegna è stata formulata in modo da rendere riconoscibile l’oggetto linguistico sul quale si chiede di lavorare (una sintesi), così che si possa procedere fin da subito alla soluzione del compito, evitando di dover investire energie per riconoscere il tipo di testo su cui si deve lavorare. </a:t>
                      </a:r>
                    </a:p>
                    <a:p>
                      <a:r>
                        <a:rPr lang="it-IT" sz="1400" kern="1200" baseline="0" dirty="0" smtClean="0">
                          <a:solidFill>
                            <a:schemeClr val="dk1"/>
                          </a:solidFill>
                          <a:latin typeface="+mn-lt"/>
                          <a:ea typeface="+mn-ea"/>
                          <a:cs typeface="+mn-cs"/>
                        </a:rPr>
                        <a:t>Per quanto riguarda le Indicazioni Nazionali, il quesito si colloca nell’ambito dei seguenti obiettivi-traguardi di apprendimento: </a:t>
                      </a:r>
                    </a:p>
                    <a:p>
                      <a:r>
                        <a:rPr lang="it-IT" sz="1400" kern="1200" baseline="0" dirty="0" smtClean="0">
                          <a:solidFill>
                            <a:schemeClr val="dk1"/>
                          </a:solidFill>
                          <a:latin typeface="+mn-lt"/>
                          <a:ea typeface="+mn-ea"/>
                          <a:cs typeface="+mn-cs"/>
                        </a:rPr>
                        <a:t>- leggere testi (</a:t>
                      </a:r>
                      <a:r>
                        <a:rPr lang="it-IT" sz="1400" kern="1200" baseline="0" dirty="0" err="1" smtClean="0">
                          <a:solidFill>
                            <a:schemeClr val="dk1"/>
                          </a:solidFill>
                          <a:latin typeface="+mn-lt"/>
                          <a:ea typeface="+mn-ea"/>
                          <a:cs typeface="+mn-cs"/>
                        </a:rPr>
                        <a:t>narrativi…</a:t>
                      </a:r>
                      <a:r>
                        <a:rPr lang="it-IT" sz="1400" kern="1200" baseline="0" dirty="0" smtClean="0">
                          <a:solidFill>
                            <a:schemeClr val="dk1"/>
                          </a:solidFill>
                          <a:latin typeface="+mn-lt"/>
                          <a:ea typeface="+mn-ea"/>
                          <a:cs typeface="+mn-cs"/>
                        </a:rPr>
                        <a:t>) cogliendo l’argomento di cui si parla e individuando le informazioni principali e le loro relazioni </a:t>
                      </a:r>
                    </a:p>
                    <a:p>
                      <a:r>
                        <a:rPr lang="it-IT" sz="1400" kern="1200" baseline="0" dirty="0" smtClean="0">
                          <a:solidFill>
                            <a:schemeClr val="dk1"/>
                          </a:solidFill>
                          <a:latin typeface="+mn-lt"/>
                          <a:ea typeface="+mn-ea"/>
                          <a:cs typeface="+mn-cs"/>
                        </a:rPr>
                        <a:t>- usare nella lettura (…) opportune strategie per analizzare il contenuto. </a:t>
                      </a:r>
                    </a:p>
                    <a:p>
                      <a:r>
                        <a:rPr lang="it-IT" sz="1400" kern="1200" baseline="0" dirty="0" smtClean="0">
                          <a:solidFill>
                            <a:schemeClr val="dk1"/>
                          </a:solidFill>
                          <a:latin typeface="+mn-lt"/>
                          <a:ea typeface="+mn-ea"/>
                          <a:cs typeface="+mn-cs"/>
                        </a:rPr>
                        <a:t>- (…) cogliere indizi utili a risolvere i nodi della comprensione </a:t>
                      </a:r>
                    </a:p>
                    <a:p>
                      <a:r>
                        <a:rPr lang="it-IT" sz="1400" kern="1200" baseline="0" dirty="0" smtClean="0">
                          <a:solidFill>
                            <a:schemeClr val="dk1"/>
                          </a:solidFill>
                          <a:latin typeface="+mn-lt"/>
                          <a:ea typeface="+mn-ea"/>
                          <a:cs typeface="+mn-cs"/>
                        </a:rPr>
                        <a:t>	</a:t>
                      </a:r>
                    </a:p>
                  </a:txBody>
                  <a:tcPr/>
                </a:tc>
              </a:tr>
              <a:tr h="2181012">
                <a:tc>
                  <a:txBody>
                    <a:bodyPr/>
                    <a:lstStyle/>
                    <a:p>
                      <a:pPr>
                        <a:buFont typeface="Arial" pitchFamily="34" charset="0"/>
                        <a:buChar char="•"/>
                      </a:pPr>
                      <a:r>
                        <a:rPr lang="it-IT" sz="1200" b="1" kern="1200" baseline="0" dirty="0" smtClean="0">
                          <a:solidFill>
                            <a:schemeClr val="tx1"/>
                          </a:solidFill>
                          <a:latin typeface="+mn-lt"/>
                          <a:ea typeface="+mn-ea"/>
                          <a:cs typeface="+mn-cs"/>
                        </a:rPr>
                        <a:t>Riporta negli spazi le seguenti parole. </a:t>
                      </a:r>
                    </a:p>
                    <a:p>
                      <a:pPr>
                        <a:buFont typeface="Arial" pitchFamily="34" charset="0"/>
                        <a:buChar char="•"/>
                      </a:pPr>
                      <a:r>
                        <a:rPr lang="it-IT" sz="1200" b="1" i="1" kern="1200" baseline="0" dirty="0" smtClean="0">
                          <a:solidFill>
                            <a:schemeClr val="tx1"/>
                          </a:solidFill>
                          <a:latin typeface="+mn-lt"/>
                          <a:ea typeface="+mn-ea"/>
                          <a:cs typeface="+mn-cs"/>
                        </a:rPr>
                        <a:t>primo spazio </a:t>
                      </a:r>
                    </a:p>
                    <a:p>
                      <a:pPr>
                        <a:buFont typeface="Arial" pitchFamily="34" charset="0"/>
                        <a:buChar char="•"/>
                      </a:pPr>
                      <a:r>
                        <a:rPr lang="it-IT" sz="1200" b="1" kern="1200" baseline="0" dirty="0" smtClean="0">
                          <a:solidFill>
                            <a:schemeClr val="tx1"/>
                          </a:solidFill>
                          <a:latin typeface="+mn-lt"/>
                          <a:ea typeface="+mn-ea"/>
                          <a:cs typeface="+mn-cs"/>
                        </a:rPr>
                        <a:t> lepre  </a:t>
                      </a:r>
                    </a:p>
                    <a:p>
                      <a:pPr>
                        <a:buFont typeface="Arial" pitchFamily="34" charset="0"/>
                        <a:buChar char="•"/>
                      </a:pPr>
                      <a:r>
                        <a:rPr lang="it-IT" sz="1200" b="1" i="1" kern="1200" baseline="0" dirty="0" smtClean="0">
                          <a:solidFill>
                            <a:schemeClr val="tx1"/>
                          </a:solidFill>
                          <a:latin typeface="+mn-lt"/>
                          <a:ea typeface="+mn-ea"/>
                          <a:cs typeface="+mn-cs"/>
                        </a:rPr>
                        <a:t>secondo spazio </a:t>
                      </a:r>
                    </a:p>
                    <a:p>
                      <a:pPr>
                        <a:buFont typeface="Arial" pitchFamily="34" charset="0"/>
                        <a:buChar char="•"/>
                      </a:pPr>
                      <a:r>
                        <a:rPr lang="it-IT" sz="1200" b="1" kern="1200" baseline="0" dirty="0" smtClean="0">
                          <a:solidFill>
                            <a:schemeClr val="tx1"/>
                          </a:solidFill>
                          <a:latin typeface="+mn-lt"/>
                          <a:ea typeface="+mn-ea"/>
                          <a:cs typeface="+mn-cs"/>
                        </a:rPr>
                        <a:t> volpe </a:t>
                      </a:r>
                    </a:p>
                    <a:p>
                      <a:pPr>
                        <a:buFont typeface="Arial" pitchFamily="34" charset="0"/>
                        <a:buChar char="•"/>
                      </a:pPr>
                      <a:r>
                        <a:rPr lang="it-IT" sz="1200" b="1" kern="1200" baseline="0" dirty="0" smtClean="0">
                          <a:solidFill>
                            <a:schemeClr val="tx1"/>
                          </a:solidFill>
                          <a:latin typeface="+mn-lt"/>
                          <a:ea typeface="+mn-ea"/>
                          <a:cs typeface="+mn-cs"/>
                        </a:rPr>
                        <a:t>  </a:t>
                      </a:r>
                      <a:r>
                        <a:rPr lang="it-IT" sz="1200" b="1" i="1" kern="1200" baseline="0" dirty="0" smtClean="0">
                          <a:solidFill>
                            <a:schemeClr val="tx1"/>
                          </a:solidFill>
                          <a:latin typeface="+mn-lt"/>
                          <a:ea typeface="+mn-ea"/>
                          <a:cs typeface="+mn-cs"/>
                        </a:rPr>
                        <a:t>terzo spazio </a:t>
                      </a:r>
                    </a:p>
                    <a:p>
                      <a:pPr>
                        <a:buFont typeface="Arial" pitchFamily="34" charset="0"/>
                        <a:buChar char="•"/>
                      </a:pPr>
                      <a:r>
                        <a:rPr lang="it-IT" sz="1200" b="1" kern="1200" baseline="0" dirty="0" smtClean="0">
                          <a:solidFill>
                            <a:schemeClr val="tx1"/>
                          </a:solidFill>
                          <a:latin typeface="+mn-lt"/>
                          <a:ea typeface="+mn-ea"/>
                          <a:cs typeface="+mn-cs"/>
                        </a:rPr>
                        <a:t> foglie OPPURE erbe OPPURE piante OPPURE fogliette OPPURE erbette OPPURE piantine </a:t>
                      </a:r>
                    </a:p>
                    <a:p>
                      <a:pPr>
                        <a:buFont typeface="Arial" pitchFamily="34" charset="0"/>
                        <a:buChar char="•"/>
                      </a:pPr>
                      <a:r>
                        <a:rPr lang="it-IT" sz="1200" b="1" kern="1200" baseline="0" dirty="0" smtClean="0">
                          <a:solidFill>
                            <a:schemeClr val="tx1"/>
                          </a:solidFill>
                          <a:latin typeface="+mn-lt"/>
                          <a:ea typeface="+mn-ea"/>
                          <a:cs typeface="+mn-cs"/>
                        </a:rPr>
                        <a:t>  </a:t>
                      </a:r>
                      <a:r>
                        <a:rPr lang="it-IT" sz="1200" b="1" i="1" kern="1200" baseline="0" dirty="0" smtClean="0">
                          <a:solidFill>
                            <a:schemeClr val="tx1"/>
                          </a:solidFill>
                          <a:latin typeface="+mn-lt"/>
                          <a:ea typeface="+mn-ea"/>
                          <a:cs typeface="+mn-cs"/>
                        </a:rPr>
                        <a:t>quarto spazio </a:t>
                      </a:r>
                    </a:p>
                    <a:p>
                      <a:pPr>
                        <a:buFont typeface="Arial" pitchFamily="34" charset="0"/>
                        <a:buChar char="•"/>
                      </a:pPr>
                      <a:r>
                        <a:rPr lang="it-IT" sz="1200" b="1" kern="1200" baseline="0" dirty="0" smtClean="0">
                          <a:solidFill>
                            <a:schemeClr val="tx1"/>
                          </a:solidFill>
                          <a:latin typeface="+mn-lt"/>
                          <a:ea typeface="+mn-ea"/>
                          <a:cs typeface="+mn-cs"/>
                        </a:rPr>
                        <a:t> lepre </a:t>
                      </a:r>
                    </a:p>
                    <a:p>
                      <a:pPr>
                        <a:buFont typeface="Arial" pitchFamily="34" charset="0"/>
                        <a:buChar char="•"/>
                      </a:pPr>
                      <a:endParaRPr lang="it-IT" sz="1200" b="1" kern="1200" baseline="0" dirty="0" smtClean="0">
                        <a:solidFill>
                          <a:schemeClr val="tx1"/>
                        </a:solidFill>
                        <a:latin typeface="+mn-lt"/>
                        <a:ea typeface="+mn-ea"/>
                        <a:cs typeface="+mn-cs"/>
                      </a:endParaRPr>
                    </a:p>
                    <a:p>
                      <a:endParaRPr lang="it-IT" sz="1200" dirty="0">
                        <a:solidFill>
                          <a:schemeClr val="tx1"/>
                        </a:solidFill>
                      </a:endParaRPr>
                    </a:p>
                  </a:txBody>
                  <a:tcPr/>
                </a:tc>
                <a:tc vMerge="1">
                  <a:txBody>
                    <a:bodyPr/>
                    <a:lstStyle/>
                    <a:p>
                      <a:endParaRPr lang="it-IT" dirty="0"/>
                    </a:p>
                  </a:txBody>
                  <a:tcPr/>
                </a:tc>
              </a:tr>
              <a:tr h="1657569">
                <a:tc>
                  <a:txBody>
                    <a:bodyPr/>
                    <a:lstStyle/>
                    <a:p>
                      <a:r>
                        <a:rPr lang="it-IT" sz="1200" b="1" kern="1200" baseline="0" dirty="0" smtClean="0">
                          <a:solidFill>
                            <a:schemeClr val="tx1"/>
                          </a:solidFill>
                          <a:latin typeface="+mn-lt"/>
                          <a:ea typeface="+mn-ea"/>
                          <a:cs typeface="+mn-cs"/>
                        </a:rPr>
                        <a:t>N.B. Nel terzo spazio, insieme a una delle parole sopra elencate, può essere inserita una seconda parola purché sia un aggettivo che qualifichi tali parole e che sia coerente con il racconto. </a:t>
                      </a:r>
                      <a:r>
                        <a:rPr lang="it-IT" sz="1200" b="1" i="1" kern="1200" baseline="0" dirty="0" smtClean="0">
                          <a:solidFill>
                            <a:schemeClr val="tx1"/>
                          </a:solidFill>
                          <a:latin typeface="+mn-lt"/>
                          <a:ea typeface="+mn-ea"/>
                          <a:cs typeface="+mn-cs"/>
                        </a:rPr>
                        <a:t>Esempio: foglie “profumate” OPPURE “lunghe” OPPURE “alte”.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baseline="0" dirty="0" smtClean="0">
                          <a:solidFill>
                            <a:schemeClr val="tx1"/>
                          </a:solidFill>
                          <a:latin typeface="+mn-lt"/>
                          <a:ea typeface="+mn-ea"/>
                          <a:cs typeface="+mn-cs"/>
                        </a:rPr>
                        <a:t>Corretta: quando tutti e </a:t>
                      </a:r>
                      <a:r>
                        <a:rPr lang="it-IT" sz="1200" kern="1200" baseline="0" dirty="0" err="1" smtClean="0">
                          <a:solidFill>
                            <a:schemeClr val="tx1"/>
                          </a:solidFill>
                          <a:latin typeface="+mn-lt"/>
                          <a:ea typeface="+mn-ea"/>
                          <a:cs typeface="+mn-cs"/>
                        </a:rPr>
                        <a:t>e</a:t>
                      </a:r>
                      <a:r>
                        <a:rPr lang="it-IT" sz="1200" kern="1200" baseline="0" dirty="0" smtClean="0">
                          <a:solidFill>
                            <a:schemeClr val="tx1"/>
                          </a:solidFill>
                          <a:latin typeface="+mn-lt"/>
                          <a:ea typeface="+mn-ea"/>
                          <a:cs typeface="+mn-cs"/>
                        </a:rPr>
                        <a:t> 4 gli spazi sono riempiti correttamente. 	</a:t>
                      </a:r>
                    </a:p>
                    <a:p>
                      <a:r>
                        <a:rPr lang="it-IT" sz="1200" b="1" kern="1200" baseline="0" dirty="0" smtClean="0">
                          <a:solidFill>
                            <a:schemeClr val="tx1"/>
                          </a:solidFill>
                          <a:latin typeface="+mn-lt"/>
                          <a:ea typeface="+mn-ea"/>
                          <a:cs typeface="+mn-cs"/>
                        </a:rPr>
                        <a:t>	</a:t>
                      </a:r>
                    </a:p>
                    <a:p>
                      <a:endParaRPr lang="it-IT" sz="1200" dirty="0">
                        <a:solidFill>
                          <a:schemeClr val="tx1"/>
                        </a:solidFill>
                      </a:endParaRPr>
                    </a:p>
                  </a:txBody>
                  <a:tcPr/>
                </a:tc>
                <a:tc vMerge="1">
                  <a:txBody>
                    <a:bodyPr/>
                    <a:lstStyle/>
                    <a:p>
                      <a:endParaRPr lang="it-IT"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229600" cy="1143000"/>
          </a:xfrm>
          <a:solidFill>
            <a:schemeClr val="accent6">
              <a:lumMod val="60000"/>
              <a:lumOff val="40000"/>
            </a:schemeClr>
          </a:solidFill>
          <a:ln>
            <a:solidFill>
              <a:schemeClr val="accent1"/>
            </a:solidFill>
          </a:ln>
        </p:spPr>
        <p:txBody>
          <a:bodyPr>
            <a:normAutofit fontScale="90000"/>
          </a:bodyPr>
          <a:lstStyle/>
          <a:p>
            <a:r>
              <a:rPr lang="it-IT" dirty="0" smtClean="0"/>
              <a:t>ASPETTO 5 ( </a:t>
            </a:r>
            <a:r>
              <a:rPr lang="it-IT" b="1" dirty="0" smtClean="0"/>
              <a:t>Item B2 – B8 – B9 – B15 – B16</a:t>
            </a:r>
            <a:r>
              <a:rPr lang="it-IT" dirty="0" smtClean="0"/>
              <a:t>) </a:t>
            </a:r>
            <a:endParaRPr lang="it-IT" dirty="0"/>
          </a:p>
        </p:txBody>
      </p:sp>
      <p:sp>
        <p:nvSpPr>
          <p:cNvPr id="3" name="Segnaposto contenuto 2"/>
          <p:cNvSpPr>
            <a:spLocks noGrp="1"/>
          </p:cNvSpPr>
          <p:nvPr>
            <p:ph idx="1"/>
          </p:nvPr>
        </p:nvSpPr>
        <p:spPr>
          <a:solidFill>
            <a:schemeClr val="accent6">
              <a:lumMod val="20000"/>
              <a:lumOff val="80000"/>
            </a:schemeClr>
          </a:solidFill>
          <a:ln>
            <a:solidFill>
              <a:schemeClr val="accent1"/>
            </a:solidFill>
          </a:ln>
        </p:spPr>
        <p:txBody>
          <a:bodyPr>
            <a:normAutofit fontScale="55000" lnSpcReduction="20000"/>
          </a:bodyPr>
          <a:lstStyle/>
          <a:p>
            <a:r>
              <a:rPr lang="it-IT" b="1" dirty="0"/>
              <a:t>Aspetto 5a</a:t>
            </a:r>
            <a:r>
              <a:rPr lang="it-IT" dirty="0"/>
              <a:t>: </a:t>
            </a:r>
            <a:r>
              <a:rPr lang="it-IT" i="1" dirty="0"/>
              <a:t>Ricostruire il significato di una parte più o meno estesa del testo, integrando più informazioni e concetti, anche formulando inferenze complesse. </a:t>
            </a:r>
            <a:endParaRPr lang="it-IT" dirty="0"/>
          </a:p>
          <a:p>
            <a:r>
              <a:rPr lang="it-IT" dirty="0"/>
              <a:t>Leggere testi (narrativi, descrittivi, informativi) cogliendo l’argomento di cui si parla e individuando le informazioni principali e le loro relazioni. (p. 31) </a:t>
            </a:r>
          </a:p>
          <a:p>
            <a:r>
              <a:rPr lang="it-IT" dirty="0"/>
              <a:t>Usare, nella lettura di vari tipi di testo, opportune strategie per analizzare il contenuto; porsi domande all’inizio e durante la lettura del testo; cogliere indizi utili a risolvere i nodi della comprensione (p. 32) </a:t>
            </a:r>
          </a:p>
          <a:p>
            <a:r>
              <a:rPr lang="it-IT" dirty="0"/>
              <a:t>(questo obiettivo in realtà è implicato in tutte le operazioni di comprensione) </a:t>
            </a:r>
          </a:p>
          <a:p>
            <a:r>
              <a:rPr lang="it-IT" b="1" dirty="0"/>
              <a:t>Aspetto 5b</a:t>
            </a:r>
            <a:r>
              <a:rPr lang="it-IT" dirty="0"/>
              <a:t>: </a:t>
            </a:r>
            <a:r>
              <a:rPr lang="it-IT" i="1" dirty="0"/>
              <a:t>Ricostruire il significato globale del testo, integrando più informazioni e concetti, anche formulando inferenze complesse. </a:t>
            </a:r>
            <a:endParaRPr lang="it-IT" dirty="0"/>
          </a:p>
          <a:p>
            <a:r>
              <a:rPr lang="it-IT" dirty="0"/>
              <a:t>Legge e comprende testi di vario tipo, continui e non continui, ne individua il senso globale e le informazioni principali, utilizzando strategie di lettura adeguate agli scopi. (p. 31) </a:t>
            </a:r>
          </a:p>
          <a:p>
            <a:r>
              <a:rPr lang="it-IT" dirty="0"/>
              <a:t>Leggere testi (narrativi, descrittivi, informativi) cogliendo l’argomento di cui si parla e individuando le informazioni principali e le loro relazioni. (p. 31) </a:t>
            </a:r>
          </a:p>
          <a:p>
            <a:endParaRPr lang="it-I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a:xfrm>
            <a:off x="395536" y="260648"/>
            <a:ext cx="8291264" cy="1224136"/>
          </a:xfrm>
          <a:solidFill>
            <a:srgbClr val="FFFF99"/>
          </a:solidFill>
          <a:ln>
            <a:solidFill>
              <a:schemeClr val="accent1"/>
            </a:solidFill>
          </a:ln>
        </p:spPr>
        <p:txBody>
          <a:bodyPr>
            <a:normAutofit fontScale="90000"/>
          </a:bodyPr>
          <a:lstStyle/>
          <a:p>
            <a:r>
              <a:rPr lang="it-IT" sz="2200" b="1" dirty="0" smtClean="0"/>
              <a:t/>
            </a:r>
            <a:br>
              <a:rPr lang="it-IT" sz="2200" b="1" dirty="0" smtClean="0"/>
            </a:br>
            <a:r>
              <a:rPr lang="it-IT" sz="2200" b="1" dirty="0"/>
              <a:t/>
            </a:r>
            <a:br>
              <a:rPr lang="it-IT" sz="2200" b="1" dirty="0"/>
            </a:br>
            <a:r>
              <a:rPr lang="it-IT" b="1" dirty="0" smtClean="0"/>
              <a:t>  ITEM   B 2</a:t>
            </a:r>
            <a:br>
              <a:rPr lang="it-IT" b="1" dirty="0" smtClean="0"/>
            </a:br>
            <a:r>
              <a:rPr lang="it-IT" sz="2000" b="1" dirty="0" smtClean="0"/>
              <a:t> </a:t>
            </a:r>
            <a:r>
              <a:rPr lang="it-IT" b="1" dirty="0"/>
              <a:t/>
            </a:r>
            <a:br>
              <a:rPr lang="it-IT" b="1" dirty="0"/>
            </a:br>
            <a:endParaRPr lang="it-IT" dirty="0"/>
          </a:p>
        </p:txBody>
      </p:sp>
      <p:sp>
        <p:nvSpPr>
          <p:cNvPr id="3" name="Segnaposto contenuto 2"/>
          <p:cNvSpPr>
            <a:spLocks noGrp="1"/>
          </p:cNvSpPr>
          <p:nvPr>
            <p:ph idx="1"/>
          </p:nvPr>
        </p:nvSpPr>
        <p:spPr/>
        <p:txBody>
          <a:bodyPr>
            <a:normAutofit/>
          </a:bodyPr>
          <a:lstStyle/>
          <a:p>
            <a:pPr>
              <a:buNone/>
            </a:pPr>
            <a:r>
              <a:rPr lang="it-IT" sz="1100" dirty="0" smtClean="0"/>
              <a:t>  </a:t>
            </a:r>
            <a:endParaRPr lang="it-IT" sz="1100" dirty="0"/>
          </a:p>
          <a:p>
            <a:endParaRPr lang="it-IT" dirty="0"/>
          </a:p>
        </p:txBody>
      </p:sp>
      <p:graphicFrame>
        <p:nvGraphicFramePr>
          <p:cNvPr id="4" name="Tabella 3"/>
          <p:cNvGraphicFramePr>
            <a:graphicFrameLocks noGrp="1"/>
          </p:cNvGraphicFramePr>
          <p:nvPr/>
        </p:nvGraphicFramePr>
        <p:xfrm>
          <a:off x="683568" y="1700808"/>
          <a:ext cx="7776864" cy="4393003"/>
        </p:xfrm>
        <a:graphic>
          <a:graphicData uri="http://schemas.openxmlformats.org/drawingml/2006/table">
            <a:tbl>
              <a:tblPr firstRow="1" bandRow="1">
                <a:tableStyleId>{5C22544A-7EE6-4342-B048-85BDC9FD1C3A}</a:tableStyleId>
              </a:tblPr>
              <a:tblGrid>
                <a:gridCol w="4404596"/>
                <a:gridCol w="1789368"/>
                <a:gridCol w="1582900"/>
              </a:tblGrid>
              <a:tr h="1224136">
                <a:tc>
                  <a:txBody>
                    <a:bodyPr/>
                    <a:lstStyle/>
                    <a:p>
                      <a:r>
                        <a:rPr lang="it-IT" sz="1800" b="1" dirty="0" smtClean="0"/>
                        <a:t>B2 All’inizio del racconto l’autore parla di un’erba e la descrive. Quali caratteristiche dell’erba sono importanti per quello che succede più avanti nel racconto?</a:t>
                      </a:r>
                      <a:r>
                        <a:rPr lang="it-IT" b="1" dirty="0" smtClean="0"/>
                        <a:t> 	</a:t>
                      </a:r>
                      <a:endParaRPr lang="it-IT" dirty="0"/>
                    </a:p>
                  </a:txBody>
                  <a:tcPr/>
                </a:tc>
                <a:tc>
                  <a:txBody>
                    <a:bodyPr/>
                    <a:lstStyle/>
                    <a:p>
                      <a:r>
                        <a:rPr lang="it-IT" sz="1800" b="1" kern="1200" baseline="0" dirty="0" smtClean="0">
                          <a:solidFill>
                            <a:schemeClr val="lt1"/>
                          </a:solidFill>
                          <a:latin typeface="+mn-lt"/>
                          <a:ea typeface="+mn-ea"/>
                          <a:cs typeface="+mn-cs"/>
                        </a:rPr>
                        <a:t>È importante </a:t>
                      </a:r>
                    </a:p>
                    <a:p>
                      <a:r>
                        <a:rPr lang="it-IT" sz="1800" b="1" kern="1200" baseline="0" dirty="0" smtClean="0">
                          <a:solidFill>
                            <a:schemeClr val="lt1"/>
                          </a:solidFill>
                          <a:latin typeface="+mn-lt"/>
                          <a:ea typeface="+mn-ea"/>
                          <a:cs typeface="+mn-cs"/>
                        </a:rPr>
                        <a:t> </a:t>
                      </a:r>
                    </a:p>
                    <a:p>
                      <a:r>
                        <a:rPr lang="it-IT" sz="1800" b="1" kern="1200" baseline="0" dirty="0" smtClean="0">
                          <a:solidFill>
                            <a:schemeClr val="lt1"/>
                          </a:solidFill>
                          <a:latin typeface="+mn-lt"/>
                          <a:ea typeface="+mn-ea"/>
                          <a:cs typeface="+mn-cs"/>
                        </a:rPr>
                        <a:t>  </a:t>
                      </a:r>
                    </a:p>
                    <a:p>
                      <a:endParaRPr lang="it-IT" dirty="0"/>
                    </a:p>
                  </a:txBody>
                  <a:tcPr/>
                </a:tc>
                <a:tc>
                  <a:txBody>
                    <a:bodyPr/>
                    <a:lstStyle/>
                    <a:p>
                      <a:r>
                        <a:rPr lang="it-IT" sz="1800" b="1" kern="1200" baseline="0" dirty="0" smtClean="0">
                          <a:solidFill>
                            <a:schemeClr val="lt1"/>
                          </a:solidFill>
                          <a:latin typeface="+mn-lt"/>
                          <a:ea typeface="+mn-ea"/>
                          <a:cs typeface="+mn-cs"/>
                        </a:rPr>
                        <a:t>Non è importante </a:t>
                      </a:r>
                      <a:endParaRPr lang="it-IT" dirty="0"/>
                    </a:p>
                  </a:txBody>
                  <a:tcPr/>
                </a:tc>
              </a:tr>
              <a:tr h="3168867">
                <a:tc>
                  <a:txBody>
                    <a:bodyPr/>
                    <a:lstStyle/>
                    <a:p>
                      <a:r>
                        <a:rPr lang="it-IT" sz="1600" b="1" kern="1200" baseline="0" dirty="0" smtClean="0">
                          <a:solidFill>
                            <a:schemeClr val="dk1"/>
                          </a:solidFill>
                          <a:latin typeface="+mn-lt"/>
                          <a:ea typeface="+mn-ea"/>
                          <a:cs typeface="+mn-cs"/>
                        </a:rPr>
                        <a:t>a) </a:t>
                      </a:r>
                      <a:r>
                        <a:rPr lang="it-IT" sz="1600" kern="1200" baseline="0" dirty="0" smtClean="0">
                          <a:solidFill>
                            <a:schemeClr val="dk1"/>
                          </a:solidFill>
                          <a:latin typeface="+mn-lt"/>
                          <a:ea typeface="+mn-ea"/>
                          <a:cs typeface="+mn-cs"/>
                        </a:rPr>
                        <a:t> Ha foglie lunghe </a:t>
                      </a:r>
                    </a:p>
                    <a:p>
                      <a:r>
                        <a:rPr lang="it-IT" sz="1600" kern="1200" baseline="0" dirty="0" smtClean="0">
                          <a:solidFill>
                            <a:schemeClr val="dk1"/>
                          </a:solidFill>
                          <a:latin typeface="+mn-lt"/>
                          <a:ea typeface="+mn-ea"/>
                          <a:cs typeface="+mn-cs"/>
                        </a:rPr>
                        <a:t>   </a:t>
                      </a:r>
                    </a:p>
                    <a:p>
                      <a:r>
                        <a:rPr lang="it-IT" sz="1600" b="1" kern="1200" baseline="0" dirty="0" smtClean="0">
                          <a:solidFill>
                            <a:schemeClr val="dk1"/>
                          </a:solidFill>
                          <a:latin typeface="+mn-lt"/>
                          <a:ea typeface="+mn-ea"/>
                          <a:cs typeface="+mn-cs"/>
                        </a:rPr>
                        <a:t>b) </a:t>
                      </a:r>
                      <a:r>
                        <a:rPr lang="it-IT" sz="1600" kern="1200" baseline="0" dirty="0" smtClean="0">
                          <a:solidFill>
                            <a:schemeClr val="dk1"/>
                          </a:solidFill>
                          <a:latin typeface="+mn-lt"/>
                          <a:ea typeface="+mn-ea"/>
                          <a:cs typeface="+mn-cs"/>
                        </a:rPr>
                        <a:t> Si può mangiare </a:t>
                      </a:r>
                    </a:p>
                    <a:p>
                      <a:r>
                        <a:rPr lang="it-IT" sz="1600" kern="1200" baseline="0" dirty="0" smtClean="0">
                          <a:solidFill>
                            <a:schemeClr val="dk1"/>
                          </a:solidFill>
                          <a:latin typeface="+mn-lt"/>
                          <a:ea typeface="+mn-ea"/>
                          <a:cs typeface="+mn-cs"/>
                        </a:rPr>
                        <a:t>  </a:t>
                      </a:r>
                    </a:p>
                    <a:p>
                      <a:r>
                        <a:rPr lang="it-IT" sz="1600" kern="1200" baseline="0" dirty="0" smtClean="0">
                          <a:solidFill>
                            <a:schemeClr val="dk1"/>
                          </a:solidFill>
                          <a:latin typeface="+mn-lt"/>
                          <a:ea typeface="+mn-ea"/>
                          <a:cs typeface="+mn-cs"/>
                        </a:rPr>
                        <a:t>  </a:t>
                      </a:r>
                    </a:p>
                    <a:p>
                      <a:r>
                        <a:rPr lang="it-IT" sz="1600" b="1" kern="1200" baseline="0" dirty="0" smtClean="0">
                          <a:solidFill>
                            <a:schemeClr val="dk1"/>
                          </a:solidFill>
                          <a:latin typeface="+mn-lt"/>
                          <a:ea typeface="+mn-ea"/>
                          <a:cs typeface="+mn-cs"/>
                        </a:rPr>
                        <a:t>c) </a:t>
                      </a:r>
                      <a:r>
                        <a:rPr lang="it-IT" sz="1600" kern="1200" baseline="0" dirty="0" smtClean="0">
                          <a:solidFill>
                            <a:schemeClr val="dk1"/>
                          </a:solidFill>
                          <a:latin typeface="+mn-lt"/>
                          <a:ea typeface="+mn-ea"/>
                          <a:cs typeface="+mn-cs"/>
                        </a:rPr>
                        <a:t> Ha fiorellini con un profumo che copre altri odori </a:t>
                      </a:r>
                    </a:p>
                    <a:p>
                      <a:r>
                        <a:rPr lang="it-IT" sz="1600" kern="1200" baseline="0" dirty="0" smtClean="0">
                          <a:solidFill>
                            <a:schemeClr val="dk1"/>
                          </a:solidFill>
                          <a:latin typeface="+mn-lt"/>
                          <a:ea typeface="+mn-ea"/>
                          <a:cs typeface="+mn-cs"/>
                        </a:rPr>
                        <a:t> </a:t>
                      </a:r>
                    </a:p>
                    <a:p>
                      <a:r>
                        <a:rPr lang="it-IT" sz="1600" kern="1200" baseline="0" dirty="0" smtClean="0">
                          <a:solidFill>
                            <a:schemeClr val="dk1"/>
                          </a:solidFill>
                          <a:latin typeface="+mn-lt"/>
                          <a:ea typeface="+mn-ea"/>
                          <a:cs typeface="+mn-cs"/>
                        </a:rPr>
                        <a:t>  </a:t>
                      </a:r>
                    </a:p>
                    <a:p>
                      <a:r>
                        <a:rPr lang="it-IT" sz="1600" b="1" kern="1200" baseline="0" dirty="0" smtClean="0">
                          <a:solidFill>
                            <a:schemeClr val="dk1"/>
                          </a:solidFill>
                          <a:latin typeface="+mn-lt"/>
                          <a:ea typeface="+mn-ea"/>
                          <a:cs typeface="+mn-cs"/>
                        </a:rPr>
                        <a:t>d) </a:t>
                      </a:r>
                      <a:r>
                        <a:rPr lang="it-IT" sz="1600" kern="1200" baseline="0" dirty="0" smtClean="0">
                          <a:solidFill>
                            <a:schemeClr val="dk1"/>
                          </a:solidFill>
                          <a:latin typeface="+mn-lt"/>
                          <a:ea typeface="+mn-ea"/>
                          <a:cs typeface="+mn-cs"/>
                        </a:rPr>
                        <a:t> Ha foglie con un sapore gustoso </a:t>
                      </a:r>
                    </a:p>
                    <a:p>
                      <a:r>
                        <a:rPr lang="it-IT" sz="1800" kern="1200" baseline="0" dirty="0" smtClean="0">
                          <a:solidFill>
                            <a:schemeClr val="dk1"/>
                          </a:solidFill>
                          <a:latin typeface="+mn-lt"/>
                          <a:ea typeface="+mn-ea"/>
                          <a:cs typeface="+mn-cs"/>
                        </a:rPr>
                        <a:t>  </a:t>
                      </a:r>
                    </a:p>
                    <a:p>
                      <a:r>
                        <a:rPr lang="it-IT" sz="1800" kern="1200" baseline="0" dirty="0" smtClean="0">
                          <a:solidFill>
                            <a:schemeClr val="dk1"/>
                          </a:solidFill>
                          <a:latin typeface="+mn-lt"/>
                          <a:ea typeface="+mn-ea"/>
                          <a:cs typeface="+mn-cs"/>
                        </a:rPr>
                        <a:t>  </a:t>
                      </a:r>
                    </a:p>
                  </a:txBody>
                  <a:tcPr/>
                </a:tc>
                <a:tc>
                  <a:txBody>
                    <a:bodyPr/>
                    <a:lstStyle/>
                    <a:p>
                      <a:pPr algn="ctr"/>
                      <a:r>
                        <a:rPr lang="it-IT" sz="1800" kern="1200" baseline="0" dirty="0" smtClean="0">
                          <a:solidFill>
                            <a:schemeClr val="dk1"/>
                          </a:solidFill>
                          <a:latin typeface="+mn-lt"/>
                          <a:ea typeface="+mn-ea"/>
                          <a:cs typeface="+mn-cs"/>
                        </a:rPr>
                        <a:t> □ </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 </a:t>
                      </a:r>
                    </a:p>
                    <a:p>
                      <a:endParaRPr lang="it-IT"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 </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 </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 </a:t>
                      </a: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 □ </a:t>
                      </a:r>
                    </a:p>
                    <a:p>
                      <a:pPr algn="ctr"/>
                      <a:endParaRPr lang="it-IT"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TotalTime>
  <Words>2454</Words>
  <Application>Microsoft Office PowerPoint</Application>
  <PresentationFormat>Presentazione su schermo (4:3)</PresentationFormat>
  <Paragraphs>244</Paragraphs>
  <Slides>17</Slides>
  <Notes>0</Notes>
  <HiddenSlides>0</HiddenSlides>
  <MMClips>0</MMClips>
  <ScaleCrop>false</ScaleCrop>
  <HeadingPairs>
    <vt:vector size="4" baseType="variant">
      <vt:variant>
        <vt:lpstr>Tema</vt:lpstr>
      </vt:variant>
      <vt:variant>
        <vt:i4>1</vt:i4>
      </vt:variant>
      <vt:variant>
        <vt:lpstr>Titoli diapositive</vt:lpstr>
      </vt:variant>
      <vt:variant>
        <vt:i4>17</vt:i4>
      </vt:variant>
    </vt:vector>
  </HeadingPairs>
  <TitlesOfParts>
    <vt:vector size="18" baseType="lpstr">
      <vt:lpstr>Tema di Office</vt:lpstr>
      <vt:lpstr>Analisi delle prove </vt:lpstr>
      <vt:lpstr>Prova II primaria</vt:lpstr>
      <vt:lpstr>Indice di difficoltà</vt:lpstr>
      <vt:lpstr>Criticità</vt:lpstr>
      <vt:lpstr>Aspetto A2 (Item B1 )</vt:lpstr>
      <vt:lpstr>Item B1 </vt:lpstr>
      <vt:lpstr>Presentazione standard di PowerPoint</vt:lpstr>
      <vt:lpstr>ASPETTO 5 ( Item B2 – B8 – B9 – B15 – B16) </vt:lpstr>
      <vt:lpstr>    ITEM   B 2   </vt:lpstr>
      <vt:lpstr>Commento all’item B2</vt:lpstr>
      <vt:lpstr>        ITEM B8 Nel riquadro hai a disposizione la parte di testo alla quale si riferisce la domanda B8.   </vt:lpstr>
      <vt:lpstr>Commento all’Item B8</vt:lpstr>
      <vt:lpstr>Item B9</vt:lpstr>
      <vt:lpstr>Commento all’Item B9</vt:lpstr>
      <vt:lpstr> ITEM B15 Che cosa si racconta in questo testo?  Metti una crocetta per ogni riga.   </vt:lpstr>
      <vt:lpstr>Commento all’Item B15</vt:lpstr>
      <vt:lpstr>Item B16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 delle prove</dc:title>
  <dc:creator>Tiziana</dc:creator>
  <cp:lastModifiedBy>Orietta</cp:lastModifiedBy>
  <cp:revision>44</cp:revision>
  <dcterms:created xsi:type="dcterms:W3CDTF">2016-11-05T15:59:00Z</dcterms:created>
  <dcterms:modified xsi:type="dcterms:W3CDTF">2016-11-29T08:20:08Z</dcterms:modified>
</cp:coreProperties>
</file>