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7" r:id="rId4"/>
    <p:sldId id="259" r:id="rId5"/>
    <p:sldId id="288" r:id="rId6"/>
    <p:sldId id="258" r:id="rId7"/>
    <p:sldId id="260" r:id="rId8"/>
    <p:sldId id="261" r:id="rId9"/>
    <p:sldId id="262" r:id="rId10"/>
    <p:sldId id="292" r:id="rId11"/>
    <p:sldId id="263" r:id="rId12"/>
    <p:sldId id="293" r:id="rId13"/>
    <p:sldId id="264" r:id="rId14"/>
    <p:sldId id="265" r:id="rId15"/>
    <p:sldId id="266" r:id="rId16"/>
    <p:sldId id="267" r:id="rId17"/>
    <p:sldId id="286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06F7BA0-D6FD-462E-99F3-BF064739B6D1}" type="datetimeFigureOut">
              <a:rPr lang="it-IT" smtClean="0"/>
              <a:pPr/>
              <a:t>05/11/2017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D5A1F1F-E335-4A5E-8772-A7A76184498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mtClean="0"/>
              <a:t>CLASSI V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Restituzione dati 2017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Tiziana\Downloads\BLIC831003_2017_grd_5__RefVal_Graf_2a_Incidenza_della_variabilità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8424936" cy="54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83567" y="620688"/>
          <a:ext cx="7776864" cy="5616623"/>
        </p:xfrm>
        <a:graphic>
          <a:graphicData uri="http://schemas.openxmlformats.org/drawingml/2006/table">
            <a:tbl>
              <a:tblPr/>
              <a:tblGrid>
                <a:gridCol w="1296144"/>
                <a:gridCol w="1296144"/>
                <a:gridCol w="1296144"/>
                <a:gridCol w="1296144"/>
                <a:gridCol w="1296144"/>
                <a:gridCol w="1296144"/>
              </a:tblGrid>
              <a:tr h="274094">
                <a:tc gridSpan="6"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1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Matematica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729378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Classi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53270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270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8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270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270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7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5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270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9378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Istituto/Dettaglio territoriale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1" i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050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FF0000"/>
                          </a:solidFill>
                          <a:latin typeface="normal Verdana"/>
                        </a:rPr>
                        <a:t>27,2%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latin typeface="normal Verdana"/>
                        </a:rPr>
                        <a:t>13,0%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latin typeface="normal Verdana"/>
                        </a:rPr>
                        <a:t>27,2%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latin typeface="normal Verdana"/>
                        </a:rPr>
                        <a:t>15,2%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FF0000"/>
                          </a:solidFill>
                          <a:latin typeface="normal Verdana"/>
                        </a:rPr>
                        <a:t>17,4%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0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Veneto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16,4%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14,8%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28,2%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0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Nord est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21,8%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16,5%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18,6%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14,2%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28,8%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0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Italia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26,3%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16,5%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17,3%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12,9%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27,0%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iziana\Downloads\BLIC831003_2017_grd_5__RefVal_Graf_2b_Incidenza_della_variabilità_Matematic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7992888" cy="532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755578" y="836712"/>
          <a:ext cx="7632845" cy="5256585"/>
        </p:xfrm>
        <a:graphic>
          <a:graphicData uri="http://schemas.openxmlformats.org/drawingml/2006/table">
            <a:tbl>
              <a:tblPr/>
              <a:tblGrid>
                <a:gridCol w="693895"/>
                <a:gridCol w="693895"/>
                <a:gridCol w="693895"/>
                <a:gridCol w="693895"/>
                <a:gridCol w="693895"/>
                <a:gridCol w="693895"/>
                <a:gridCol w="693895"/>
                <a:gridCol w="693895"/>
                <a:gridCol w="693895"/>
                <a:gridCol w="693895"/>
                <a:gridCol w="693895"/>
              </a:tblGrid>
              <a:tr h="236826">
                <a:tc gridSpan="11">
                  <a:txBody>
                    <a:bodyPr/>
                    <a:lstStyle/>
                    <a:p>
                      <a:pPr algn="ctr"/>
                      <a:r>
                        <a:rPr lang="it-IT" sz="10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0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Italiano</a:t>
                      </a:r>
                      <a:endParaRPr lang="it-IT" sz="10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179363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Anno scolastico</a:t>
                      </a: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Classi/Istituto</a:t>
                      </a: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Media del punteggio 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 dirty="0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1a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Esiti degli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nella stessa scala del 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rapporto nazionale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1d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Differenza nei risultati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(punteggio percentuale)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rispetto a classi/scuole con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1" dirty="0">
                          <a:solidFill>
                            <a:srgbClr val="3B576D"/>
                          </a:solidFill>
                          <a:latin typeface="normal Verdana"/>
                        </a:rPr>
                        <a:t>background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 familiare simile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2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1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Background</a:t>
                      </a:r>
                      <a:r>
                        <a:rPr lang="it-IT" sz="1100" b="0" i="0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familiare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mediano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degli studenti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3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4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Veneto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Nord est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Italia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 percentuale 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osservato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6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1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 in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7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60099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2013-14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61,3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198,1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-2,4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61,3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099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2014-15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59,5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205,7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+0,5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medio-alto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60,0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1,0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099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2015-16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63,1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198,8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-3,2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63,4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0,4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099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2016-17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55,8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200,2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-4,4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55,9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3B576D"/>
                </a:solidFill>
                <a:effectLst/>
                <a:latin typeface="normal Verdana"/>
                <a:cs typeface="Arial" pitchFamily="34" charset="0"/>
              </a:rPr>
              <a:t>Tavola 7A Italiano</a:t>
            </a:r>
            <a:endParaRPr kumimoji="0" lang="it-IT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 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</a:t>
            </a:r>
          </a:p>
        </p:txBody>
      </p:sp>
      <p:sp>
        <p:nvSpPr>
          <p:cNvPr id="21506" name="AutoShape 2" descr="pari"/>
          <p:cNvSpPr>
            <a:spLocks noChangeAspect="1" noChangeArrowheads="1"/>
          </p:cNvSpPr>
          <p:nvPr/>
        </p:nvSpPr>
        <p:spPr bwMode="auto">
          <a:xfrm>
            <a:off x="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07" name="AutoShape 3" descr="pari"/>
          <p:cNvSpPr>
            <a:spLocks noChangeAspect="1" noChangeArrowheads="1"/>
          </p:cNvSpPr>
          <p:nvPr/>
        </p:nvSpPr>
        <p:spPr bwMode="auto">
          <a:xfrm>
            <a:off x="317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08" name="AutoShape 4" descr="pari"/>
          <p:cNvSpPr>
            <a:spLocks noChangeAspect="1" noChangeArrowheads="1"/>
          </p:cNvSpPr>
          <p:nvPr/>
        </p:nvSpPr>
        <p:spPr bwMode="auto">
          <a:xfrm>
            <a:off x="4191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09" name="AutoShape 5" descr="pari"/>
          <p:cNvSpPr>
            <a:spLocks noChangeAspect="1" noChangeArrowheads="1"/>
          </p:cNvSpPr>
          <p:nvPr/>
        </p:nvSpPr>
        <p:spPr bwMode="auto">
          <a:xfrm>
            <a:off x="7715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0" name="AutoShape 6" descr="superiore"/>
          <p:cNvSpPr>
            <a:spLocks noChangeAspect="1" noChangeArrowheads="1"/>
          </p:cNvSpPr>
          <p:nvPr/>
        </p:nvSpPr>
        <p:spPr bwMode="auto">
          <a:xfrm>
            <a:off x="11239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1" name="AutoShape 7" descr="superiore"/>
          <p:cNvSpPr>
            <a:spLocks noChangeAspect="1" noChangeArrowheads="1"/>
          </p:cNvSpPr>
          <p:nvPr/>
        </p:nvSpPr>
        <p:spPr bwMode="auto">
          <a:xfrm>
            <a:off x="14763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2" name="AutoShape 8" descr="inferiore"/>
          <p:cNvSpPr>
            <a:spLocks noChangeAspect="1" noChangeArrowheads="1"/>
          </p:cNvSpPr>
          <p:nvPr/>
        </p:nvSpPr>
        <p:spPr bwMode="auto">
          <a:xfrm>
            <a:off x="18288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3" name="AutoShape 9" descr="pari"/>
          <p:cNvSpPr>
            <a:spLocks noChangeAspect="1" noChangeArrowheads="1"/>
          </p:cNvSpPr>
          <p:nvPr/>
        </p:nvSpPr>
        <p:spPr bwMode="auto">
          <a:xfrm>
            <a:off x="21812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4" name="AutoShape 10" descr="pari"/>
          <p:cNvSpPr>
            <a:spLocks noChangeAspect="1" noChangeArrowheads="1"/>
          </p:cNvSpPr>
          <p:nvPr/>
        </p:nvSpPr>
        <p:spPr bwMode="auto">
          <a:xfrm>
            <a:off x="25336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5" name="AutoShape 11" descr="inferiore"/>
          <p:cNvSpPr>
            <a:spLocks noChangeAspect="1" noChangeArrowheads="1"/>
          </p:cNvSpPr>
          <p:nvPr/>
        </p:nvSpPr>
        <p:spPr bwMode="auto">
          <a:xfrm>
            <a:off x="28860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6" name="AutoShape 12" descr="inferiore"/>
          <p:cNvSpPr>
            <a:spLocks noChangeAspect="1" noChangeArrowheads="1"/>
          </p:cNvSpPr>
          <p:nvPr/>
        </p:nvSpPr>
        <p:spPr bwMode="auto">
          <a:xfrm>
            <a:off x="32385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17" name="AutoShape 13" descr="pari"/>
          <p:cNvSpPr>
            <a:spLocks noChangeAspect="1" noChangeArrowheads="1"/>
          </p:cNvSpPr>
          <p:nvPr/>
        </p:nvSpPr>
        <p:spPr bwMode="auto">
          <a:xfrm>
            <a:off x="35909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" name="Freccia bidirezionale orizzontale 15"/>
          <p:cNvSpPr/>
          <p:nvPr/>
        </p:nvSpPr>
        <p:spPr>
          <a:xfrm>
            <a:off x="5004048" y="4365104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bidirezionale orizzontale 16"/>
          <p:cNvSpPr/>
          <p:nvPr/>
        </p:nvSpPr>
        <p:spPr>
          <a:xfrm>
            <a:off x="5724128" y="4365104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bidirezionale orizzontale 17"/>
          <p:cNvSpPr/>
          <p:nvPr/>
        </p:nvSpPr>
        <p:spPr>
          <a:xfrm>
            <a:off x="6444208" y="4365104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bidirezionale orizzontale 18"/>
          <p:cNvSpPr/>
          <p:nvPr/>
        </p:nvSpPr>
        <p:spPr>
          <a:xfrm>
            <a:off x="5004048" y="4869160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bidirezionale orizzontale 19"/>
          <p:cNvSpPr/>
          <p:nvPr/>
        </p:nvSpPr>
        <p:spPr>
          <a:xfrm>
            <a:off x="5724128" y="5301208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bidirezionale orizzontale 20"/>
          <p:cNvSpPr/>
          <p:nvPr/>
        </p:nvSpPr>
        <p:spPr>
          <a:xfrm>
            <a:off x="6444208" y="5301208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bidirezionale orizzontale 21"/>
          <p:cNvSpPr/>
          <p:nvPr/>
        </p:nvSpPr>
        <p:spPr>
          <a:xfrm>
            <a:off x="6444208" y="5805264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in su 22"/>
          <p:cNvSpPr/>
          <p:nvPr/>
        </p:nvSpPr>
        <p:spPr>
          <a:xfrm>
            <a:off x="6588224" y="4797152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in su 23"/>
          <p:cNvSpPr/>
          <p:nvPr/>
        </p:nvSpPr>
        <p:spPr>
          <a:xfrm>
            <a:off x="5796136" y="4797152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in giù 24"/>
          <p:cNvSpPr/>
          <p:nvPr/>
        </p:nvSpPr>
        <p:spPr>
          <a:xfrm>
            <a:off x="5148064" y="522920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in giù 25"/>
          <p:cNvSpPr/>
          <p:nvPr/>
        </p:nvSpPr>
        <p:spPr>
          <a:xfrm>
            <a:off x="5148064" y="573325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in giù 26"/>
          <p:cNvSpPr/>
          <p:nvPr/>
        </p:nvSpPr>
        <p:spPr>
          <a:xfrm>
            <a:off x="5868144" y="573325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755574" y="620689"/>
          <a:ext cx="7488833" cy="5688631"/>
        </p:xfrm>
        <a:graphic>
          <a:graphicData uri="http://schemas.openxmlformats.org/drawingml/2006/table">
            <a:tbl>
              <a:tblPr/>
              <a:tblGrid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</a:tblGrid>
              <a:tr h="256292">
                <a:tc gridSpan="11">
                  <a:txBody>
                    <a:bodyPr/>
                    <a:lstStyle/>
                    <a:p>
                      <a:pPr algn="ctr"/>
                      <a:r>
                        <a:rPr lang="it-IT" sz="10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0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</a:t>
                      </a:r>
                      <a:r>
                        <a:rPr lang="it-IT" sz="1000" b="1" i="0" baseline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  Matematica</a:t>
                      </a:r>
                      <a:endParaRPr lang="it-IT" sz="10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440679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Anno scolastico</a:t>
                      </a: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Classi/Istituto</a:t>
                      </a: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Media del punteggio 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 dirty="0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1a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Esiti degli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nella stessa scala del 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rapporto nazionale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1d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Differenza nei risultati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(punteggio percentuale)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rispetto a classi/scuole con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1" dirty="0">
                          <a:solidFill>
                            <a:srgbClr val="3B576D"/>
                          </a:solidFill>
                          <a:latin typeface="normal Verdana"/>
                        </a:rPr>
                        <a:t>background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 familiare simile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2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1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Background</a:t>
                      </a:r>
                      <a:r>
                        <a:rPr lang="it-IT" sz="1100" b="0" i="0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familiare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mediano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degli studenti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3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4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Veneto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Nord est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Italia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 percentuale 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osservato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6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1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 in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7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5793" marR="15793" marT="15793" marB="157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9791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2013-14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64,9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202,0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-0,1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65,3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0,5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91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2014-15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56,3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203,2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-0,9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medio-alto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56,9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1,0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91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2015-16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48,0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190,8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-9,6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48,2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0,2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91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2016-17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52,5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197,4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-6,5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alto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52,5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0,0</a:t>
                      </a:r>
                    </a:p>
                  </a:txBody>
                  <a:tcPr marL="26321" marR="26321" marT="26321" marB="26321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3B576D"/>
                </a:solidFill>
                <a:effectLst/>
                <a:latin typeface="normal Verdana"/>
                <a:cs typeface="Arial" pitchFamily="34" charset="0"/>
              </a:rPr>
              <a:t>avola 7B Matematica</a:t>
            </a:r>
            <a:endParaRPr kumimoji="0" lang="it-IT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 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</a:t>
            </a:r>
          </a:p>
        </p:txBody>
      </p:sp>
      <p:sp>
        <p:nvSpPr>
          <p:cNvPr id="22530" name="AutoShape 2" descr="pari"/>
          <p:cNvSpPr>
            <a:spLocks noChangeAspect="1" noChangeArrowheads="1"/>
          </p:cNvSpPr>
          <p:nvPr/>
        </p:nvSpPr>
        <p:spPr bwMode="auto">
          <a:xfrm>
            <a:off x="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1" name="AutoShape 3" descr="pari"/>
          <p:cNvSpPr>
            <a:spLocks noChangeAspect="1" noChangeArrowheads="1"/>
          </p:cNvSpPr>
          <p:nvPr/>
        </p:nvSpPr>
        <p:spPr bwMode="auto">
          <a:xfrm>
            <a:off x="317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2" name="AutoShape 4" descr="superiore"/>
          <p:cNvSpPr>
            <a:spLocks noChangeAspect="1" noChangeArrowheads="1"/>
          </p:cNvSpPr>
          <p:nvPr/>
        </p:nvSpPr>
        <p:spPr bwMode="auto">
          <a:xfrm>
            <a:off x="4191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3" name="AutoShape 5" descr="pari"/>
          <p:cNvSpPr>
            <a:spLocks noChangeAspect="1" noChangeArrowheads="1"/>
          </p:cNvSpPr>
          <p:nvPr/>
        </p:nvSpPr>
        <p:spPr bwMode="auto">
          <a:xfrm>
            <a:off x="7715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4" name="AutoShape 6" descr="pari"/>
          <p:cNvSpPr>
            <a:spLocks noChangeAspect="1" noChangeArrowheads="1"/>
          </p:cNvSpPr>
          <p:nvPr/>
        </p:nvSpPr>
        <p:spPr bwMode="auto">
          <a:xfrm>
            <a:off x="11239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5" name="AutoShape 7" descr="superiore"/>
          <p:cNvSpPr>
            <a:spLocks noChangeAspect="1" noChangeArrowheads="1"/>
          </p:cNvSpPr>
          <p:nvPr/>
        </p:nvSpPr>
        <p:spPr bwMode="auto">
          <a:xfrm>
            <a:off x="14763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6" name="AutoShape 8" descr="inferiore"/>
          <p:cNvSpPr>
            <a:spLocks noChangeAspect="1" noChangeArrowheads="1"/>
          </p:cNvSpPr>
          <p:nvPr/>
        </p:nvSpPr>
        <p:spPr bwMode="auto">
          <a:xfrm>
            <a:off x="18288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7" name="AutoShape 9" descr="inferiore"/>
          <p:cNvSpPr>
            <a:spLocks noChangeAspect="1" noChangeArrowheads="1"/>
          </p:cNvSpPr>
          <p:nvPr/>
        </p:nvSpPr>
        <p:spPr bwMode="auto">
          <a:xfrm>
            <a:off x="21812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8" name="AutoShape 10" descr="inferiore"/>
          <p:cNvSpPr>
            <a:spLocks noChangeAspect="1" noChangeArrowheads="1"/>
          </p:cNvSpPr>
          <p:nvPr/>
        </p:nvSpPr>
        <p:spPr bwMode="auto">
          <a:xfrm>
            <a:off x="25336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39" name="AutoShape 11" descr="inferiore"/>
          <p:cNvSpPr>
            <a:spLocks noChangeAspect="1" noChangeArrowheads="1"/>
          </p:cNvSpPr>
          <p:nvPr/>
        </p:nvSpPr>
        <p:spPr bwMode="auto">
          <a:xfrm>
            <a:off x="28860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40" name="AutoShape 12" descr="inferiore"/>
          <p:cNvSpPr>
            <a:spLocks noChangeAspect="1" noChangeArrowheads="1"/>
          </p:cNvSpPr>
          <p:nvPr/>
        </p:nvSpPr>
        <p:spPr bwMode="auto">
          <a:xfrm>
            <a:off x="32385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541" name="AutoShape 13" descr="inferiore"/>
          <p:cNvSpPr>
            <a:spLocks noChangeAspect="1" noChangeArrowheads="1"/>
          </p:cNvSpPr>
          <p:nvPr/>
        </p:nvSpPr>
        <p:spPr bwMode="auto">
          <a:xfrm>
            <a:off x="35909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" name="Freccia in giù 15"/>
          <p:cNvSpPr/>
          <p:nvPr/>
        </p:nvSpPr>
        <p:spPr>
          <a:xfrm>
            <a:off x="5076056" y="587727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in giù 16"/>
          <p:cNvSpPr/>
          <p:nvPr/>
        </p:nvSpPr>
        <p:spPr>
          <a:xfrm>
            <a:off x="5796136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in giù 17"/>
          <p:cNvSpPr/>
          <p:nvPr/>
        </p:nvSpPr>
        <p:spPr>
          <a:xfrm>
            <a:off x="5796136" y="587727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in giù 18"/>
          <p:cNvSpPr/>
          <p:nvPr/>
        </p:nvSpPr>
        <p:spPr>
          <a:xfrm>
            <a:off x="6444208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in giù 19"/>
          <p:cNvSpPr/>
          <p:nvPr/>
        </p:nvSpPr>
        <p:spPr>
          <a:xfrm>
            <a:off x="6444208" y="594928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in giù 20"/>
          <p:cNvSpPr/>
          <p:nvPr/>
        </p:nvSpPr>
        <p:spPr>
          <a:xfrm>
            <a:off x="5076056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in su 21"/>
          <p:cNvSpPr/>
          <p:nvPr/>
        </p:nvSpPr>
        <p:spPr>
          <a:xfrm>
            <a:off x="6444208" y="4941168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in su 22"/>
          <p:cNvSpPr/>
          <p:nvPr/>
        </p:nvSpPr>
        <p:spPr>
          <a:xfrm>
            <a:off x="6444208" y="4437112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bidirezionale orizzontale 23"/>
          <p:cNvSpPr/>
          <p:nvPr/>
        </p:nvSpPr>
        <p:spPr>
          <a:xfrm>
            <a:off x="5004048" y="4437112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bidirezionale orizzontale 24"/>
          <p:cNvSpPr/>
          <p:nvPr/>
        </p:nvSpPr>
        <p:spPr>
          <a:xfrm>
            <a:off x="5652120" y="4437112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bidirezionale orizzontale 25"/>
          <p:cNvSpPr/>
          <p:nvPr/>
        </p:nvSpPr>
        <p:spPr>
          <a:xfrm>
            <a:off x="5724128" y="5013176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bidirezionale orizzontale 26"/>
          <p:cNvSpPr/>
          <p:nvPr/>
        </p:nvSpPr>
        <p:spPr>
          <a:xfrm>
            <a:off x="5004048" y="4941168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95535" y="404662"/>
          <a:ext cx="8208912" cy="6120681"/>
        </p:xfrm>
        <a:graphic>
          <a:graphicData uri="http://schemas.openxmlformats.org/drawingml/2006/table">
            <a:tbl>
              <a:tblPr/>
              <a:tblGrid>
                <a:gridCol w="1931509"/>
                <a:gridCol w="1066956"/>
                <a:gridCol w="1503569"/>
                <a:gridCol w="1136353"/>
                <a:gridCol w="1503569"/>
                <a:gridCol w="1066956"/>
              </a:tblGrid>
              <a:tr h="17487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quinte. Ruolo: Referente per la valutazione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7487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Tavola 9A - Effetto scuola Italiano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7487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995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Confronto tra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osservato dell'istituzione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scolastica e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regione Veneto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pari alla media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leggermente 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Sopra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Intorno alla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Sotto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7487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995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Confronto tra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osservato dell'istituzione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scolastica e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 Nord est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pari alla media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leggermente 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Sopra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Intorno alla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Sotto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7487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995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Confronto tra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osservato dell'istituzione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scolastica e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 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pari alla media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Sopra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Intorno alla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349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Sotto la media</a:t>
                      </a:r>
                      <a:b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11561" y="548680"/>
          <a:ext cx="8136902" cy="5962425"/>
        </p:xfrm>
        <a:graphic>
          <a:graphicData uri="http://schemas.openxmlformats.org/drawingml/2006/table">
            <a:tbl>
              <a:tblPr/>
              <a:tblGrid>
                <a:gridCol w="1914566"/>
                <a:gridCol w="1057596"/>
                <a:gridCol w="1490380"/>
                <a:gridCol w="1126384"/>
                <a:gridCol w="1490380"/>
                <a:gridCol w="1057596"/>
              </a:tblGrid>
              <a:tr h="16870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quinte. Ruolo: Referente per la valutazione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6870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Tavola 9B - Effetto scuola Matematica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6870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748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Confronto tra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osservato dell'istituzione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scolastica e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regione Veneto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leggermente 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pari alla media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Sopra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Intorno alla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Sotto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870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748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Confronto tra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osservato dell'istituzione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scolastica e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 Nord est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pari alla media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leggermente 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Sopra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Intorno alla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Sotto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della macroarea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870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748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Confronto tra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osservato dell'istituzione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scolastica e il punteggio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 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positivo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pari alla media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leggermente 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Effetto scuola</a:t>
                      </a:r>
                      <a:b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negativo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Sopra 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Intorno alla media</a:t>
                      </a:r>
                      <a:b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3374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Sotto la media</a:t>
                      </a:r>
                      <a:b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nazionale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Item per Item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ITALIANO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Tiziana\Downloads\BLIC831003_406010320501_2017_grd_5_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836712"/>
            <a:ext cx="8568953" cy="532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ziana\Downloads\BLIC831003_406010320502_2017_grd_5_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1047750"/>
            <a:ext cx="8424937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AutoShape 1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2" name="AutoShape 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3" name="AutoShape 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4" name="AutoShape 4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5" name="AutoShape 5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6" name="AutoShape 6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7" name="AutoShape 7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8" name="AutoShape 8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9" name="AutoShape 9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0" name="AutoShape 10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1" name="AutoShape 11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2" name="AutoShape 12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3" name="AutoShape 1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4" name="AutoShape 14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5" name="AutoShape 15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6" name="AutoShape 16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7" name="AutoShape 17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8" name="AutoShape 18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aphicFrame>
        <p:nvGraphicFramePr>
          <p:cNvPr id="63" name="Tabella 62"/>
          <p:cNvGraphicFramePr>
            <a:graphicFrameLocks noGrp="1"/>
          </p:cNvGraphicFramePr>
          <p:nvPr/>
        </p:nvGraphicFramePr>
        <p:xfrm>
          <a:off x="395532" y="332657"/>
          <a:ext cx="8496948" cy="6135335"/>
        </p:xfrm>
        <a:graphic>
          <a:graphicData uri="http://schemas.openxmlformats.org/drawingml/2006/table">
            <a:tbl>
              <a:tblPr/>
              <a:tblGrid>
                <a:gridCol w="708079"/>
                <a:gridCol w="708079"/>
                <a:gridCol w="708079"/>
                <a:gridCol w="708079"/>
                <a:gridCol w="708079"/>
                <a:gridCol w="708079"/>
                <a:gridCol w="708079"/>
                <a:gridCol w="708079"/>
                <a:gridCol w="708079"/>
                <a:gridCol w="708079"/>
                <a:gridCol w="708079"/>
                <a:gridCol w="708079"/>
              </a:tblGrid>
              <a:tr h="263585">
                <a:tc gridSpan="1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b="1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Istituzione scolastica nel suo </a:t>
                      </a:r>
                      <a:r>
                        <a:rPr lang="it-IT" sz="600" b="1" dirty="0" smtClean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complesso</a:t>
                      </a:r>
                      <a:endParaRPr lang="it-IT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48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Classi/Istituto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Media del punteggio 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 netto del </a:t>
                      </a:r>
                      <a:r>
                        <a:rPr lang="it-IT" sz="800" i="1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cheating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1a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 di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partecipazione alla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prova di Italiano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1b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Esiti degli studenti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 netto del </a:t>
                      </a: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cheating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nella stessa scala del 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rapporto nazionale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1d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Differenza nei risultati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(punteggio percentuale)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rispetto a classi/scuole con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background</a:t>
                      </a:r>
                      <a:r>
                        <a:rPr lang="it-IT" sz="800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familiare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simile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Background</a:t>
                      </a:r>
                      <a:r>
                        <a:rPr lang="it-IT" sz="800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familiare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mediano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degli studenti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 copertura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i="1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background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1c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Veneto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(57,9)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Nord est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(57,0)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Italia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(55,8)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 percentuale 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osservato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Cheating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in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503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406010320501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46,7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85,0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183,2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-11,1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medio-basso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90,0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46,8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0,1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59,8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207,8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-1,4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59,8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52,8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194,9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-7,4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52,8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63,9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78,9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215,5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2,1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84,2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63,9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406010320506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56,1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88,9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199,6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-5,5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83,3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56,1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BLIC831003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55,8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89,2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200,2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-4,4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90,2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55,9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314" name="AutoShape 74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13" name="AutoShape 7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12" name="AutoShape 7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11" name="AutoShape 71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10" name="AutoShape 70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9" name="AutoShape 69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8" name="AutoShape 68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7" name="AutoShape 67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6" name="AutoShape 66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5" name="AutoShape 65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4" name="AutoShape 64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3" name="AutoShape 63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2" name="AutoShape 6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1" name="AutoShape 61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0" name="AutoShape 60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99" name="AutoShape 59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98" name="AutoShape 58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97" name="AutoShape 57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15" name="Rectangle 7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3B576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Tavola 1A Italiano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6" name="Rectangle 7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Freccia in giù 42"/>
          <p:cNvSpPr/>
          <p:nvPr/>
        </p:nvSpPr>
        <p:spPr>
          <a:xfrm>
            <a:off x="6228184" y="357301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Freccia in giù 43"/>
          <p:cNvSpPr/>
          <p:nvPr/>
        </p:nvSpPr>
        <p:spPr>
          <a:xfrm>
            <a:off x="5580112" y="357301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Freccia in giù 44"/>
          <p:cNvSpPr/>
          <p:nvPr/>
        </p:nvSpPr>
        <p:spPr>
          <a:xfrm>
            <a:off x="7020272" y="357301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7" name="Freccia in giù 46"/>
          <p:cNvSpPr/>
          <p:nvPr/>
        </p:nvSpPr>
        <p:spPr>
          <a:xfrm>
            <a:off x="5508104" y="4581128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Freccia in giù 47"/>
          <p:cNvSpPr/>
          <p:nvPr/>
        </p:nvSpPr>
        <p:spPr>
          <a:xfrm flipV="1">
            <a:off x="5580112" y="3645024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9" name="Freccia in giù 48"/>
          <p:cNvSpPr/>
          <p:nvPr/>
        </p:nvSpPr>
        <p:spPr>
          <a:xfrm flipH="1">
            <a:off x="6228184" y="4581128"/>
            <a:ext cx="224408" cy="2796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Freccia in giù 50"/>
          <p:cNvSpPr/>
          <p:nvPr/>
        </p:nvSpPr>
        <p:spPr>
          <a:xfrm flipH="1">
            <a:off x="7020272" y="4581128"/>
            <a:ext cx="224408" cy="2796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Freccia in giù 51"/>
          <p:cNvSpPr/>
          <p:nvPr/>
        </p:nvSpPr>
        <p:spPr>
          <a:xfrm flipH="1">
            <a:off x="5508104" y="5661248"/>
            <a:ext cx="224408" cy="2796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Freccia in giù 52"/>
          <p:cNvSpPr/>
          <p:nvPr/>
        </p:nvSpPr>
        <p:spPr>
          <a:xfrm flipH="1">
            <a:off x="5508104" y="6093296"/>
            <a:ext cx="216024" cy="2796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4" name="Freccia in giù 53"/>
          <p:cNvSpPr/>
          <p:nvPr/>
        </p:nvSpPr>
        <p:spPr>
          <a:xfrm flipH="1">
            <a:off x="6300192" y="6093296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5" name="Freccia in su 54"/>
          <p:cNvSpPr/>
          <p:nvPr/>
        </p:nvSpPr>
        <p:spPr>
          <a:xfrm>
            <a:off x="5580112" y="4077072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6" name="Freccia in su 55"/>
          <p:cNvSpPr/>
          <p:nvPr/>
        </p:nvSpPr>
        <p:spPr>
          <a:xfrm>
            <a:off x="6228184" y="4077072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7" name="Freccia in su 56"/>
          <p:cNvSpPr/>
          <p:nvPr/>
        </p:nvSpPr>
        <p:spPr>
          <a:xfrm>
            <a:off x="7020272" y="4077072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Freccia in su 57"/>
          <p:cNvSpPr/>
          <p:nvPr/>
        </p:nvSpPr>
        <p:spPr>
          <a:xfrm>
            <a:off x="5580112" y="5085184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Freccia in su 58"/>
          <p:cNvSpPr/>
          <p:nvPr/>
        </p:nvSpPr>
        <p:spPr>
          <a:xfrm>
            <a:off x="6300192" y="5085184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Freccia in su 59"/>
          <p:cNvSpPr/>
          <p:nvPr/>
        </p:nvSpPr>
        <p:spPr>
          <a:xfrm>
            <a:off x="7020272" y="5085184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4" name="Freccia bidirezionale orizzontale 63"/>
          <p:cNvSpPr/>
          <p:nvPr/>
        </p:nvSpPr>
        <p:spPr>
          <a:xfrm>
            <a:off x="6876256" y="5589240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5" name="Freccia bidirezionale orizzontale 64"/>
          <p:cNvSpPr/>
          <p:nvPr/>
        </p:nvSpPr>
        <p:spPr>
          <a:xfrm>
            <a:off x="6156176" y="5589240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6" name="Freccia bidirezionale orizzontale 65"/>
          <p:cNvSpPr/>
          <p:nvPr/>
        </p:nvSpPr>
        <p:spPr>
          <a:xfrm>
            <a:off x="6876256" y="6093296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iziana\Downloads\BLIC831003_406010320503_2017_grd_5_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1" y="1047750"/>
            <a:ext cx="8136905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iziana\Downloads\BLIC831003_406010320504_2017_grd_5_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59" y="1047750"/>
            <a:ext cx="7992889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iziana\Downloads\BLIC831003_406010320506_2017_grd_5_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047750"/>
            <a:ext cx="8496944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Item per Item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MATEMATICA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Tiziana\Downloads\BLIC831003_2017_grd_5__RefVal_Graf_1b_Risultato_complessivo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85875"/>
            <a:ext cx="828092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Tiziana\Downloads\BLIC831003_2017_grd_5__RefVal_Graf_2b_Incidenza_della_variabilità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85875"/>
            <a:ext cx="8136904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Tiziana\Downloads\BLIC831003_406010320501_2017_grd_5__RefVal_Graf_5b_Confronto_con_risultato_nazionale_item_per_item_Matematic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047750"/>
            <a:ext cx="8424936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Tiziana\Downloads\BLIC831003_406010320502_2017_grd_5_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047750"/>
            <a:ext cx="8496944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Tiziana\Downloads\BLIC831003_406010320503_2017_grd_5_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047750"/>
            <a:ext cx="8568952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Tiziana\Downloads\BLIC831003_406010320504_2017_grd_5_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1047750"/>
            <a:ext cx="8424936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ziana\Downloads\BLIC831003_2017_grd_5__RefVal_Graf_1a_Risultato_complessivo_Italiano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692696"/>
            <a:ext cx="7704856" cy="54726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Tiziana\Downloads\BLIC831003_406010320506_2017_grd_5_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1047750"/>
            <a:ext cx="8496944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827580" y="404664"/>
          <a:ext cx="7776864" cy="6048673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</a:tblGrid>
              <a:tr h="301047">
                <a:tc gridSpan="1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b="1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Istituzione scolastica nel suo complesso</a:t>
                      </a:r>
                      <a:endParaRPr lang="it-IT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2942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Classi/Istituto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Media del punteggio 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 netto del </a:t>
                      </a:r>
                      <a:r>
                        <a:rPr lang="it-IT" sz="800" i="1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cheating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1a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 di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partecipazione alla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prova di Matematica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1b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Esiti degli studenti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 netto del </a:t>
                      </a: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cheating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nella stessa scala del 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rapporto nazionale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1d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Differenza nei risultati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(punteggio percentuale)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rispetto a classi/scuole con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background</a:t>
                      </a:r>
                      <a:r>
                        <a:rPr lang="it-IT" sz="800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familiare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simile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Background</a:t>
                      </a:r>
                      <a:r>
                        <a:rPr lang="it-IT" sz="800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familiare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mediano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degli studenti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 copertura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i="1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background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1c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Veneto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(55,7)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Nord est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(55,6)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Italia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(53,9)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Punteggio percentuale 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osservato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 err="1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Cheating</a:t>
                      </a: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in</a:t>
                      </a:r>
                      <a:b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it-IT" sz="8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percentuale </a:t>
                      </a:r>
                      <a:r>
                        <a:rPr lang="it-IT" sz="800" baseline="30000" dirty="0">
                          <a:solidFill>
                            <a:srgbClr val="3B576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3" marR="18893" marT="18893" marB="18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575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406010320501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51,1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90,0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194,6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-6,4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medio-basso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90,0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51,1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5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49,4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191,7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-11,3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49,4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5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53,7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199,4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-6,0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95,2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53,7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5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59,8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84,2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211,2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-0,9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84,2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59,8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5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406010320506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49,7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83,3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191,8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-10,8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83,3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49,7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55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BLIC831003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52,5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90,2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197,4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-6,5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alto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90,2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latin typeface="Arial"/>
                          <a:ea typeface="Times New Roman"/>
                          <a:cs typeface="Times New Roman"/>
                        </a:rPr>
                        <a:t>52,5</a:t>
                      </a:r>
                      <a:endParaRPr lang="it-I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latin typeface="Arial"/>
                          <a:ea typeface="Times New Roman"/>
                          <a:cs typeface="Times New Roman"/>
                        </a:rPr>
                        <a:t>0,0</a:t>
                      </a:r>
                      <a:endParaRPr lang="it-I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88" marR="31488" marT="31488" marB="31488" anchor="ctr">
                    <a:lnL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379" name="AutoShape 19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8" name="AutoShape 18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7" name="AutoShape 17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6" name="AutoShape 16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5" name="AutoShape 15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4" name="AutoShape 14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3" name="AutoShape 13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2" name="AutoShape 1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1" name="AutoShape 11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0" name="AutoShape 10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9" name="AutoShape 9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8" name="AutoShape 8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7" name="AutoShape 7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6" name="AutoShape 6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5" name="AutoShape 5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4" name="AutoShape 4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3" name="AutoShape 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2" name="AutoShape 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3B576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Tavola 1B Matematica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reccia in giù 22"/>
          <p:cNvSpPr/>
          <p:nvPr/>
        </p:nvSpPr>
        <p:spPr>
          <a:xfrm>
            <a:off x="5580112" y="306896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in giù 23"/>
          <p:cNvSpPr/>
          <p:nvPr/>
        </p:nvSpPr>
        <p:spPr>
          <a:xfrm>
            <a:off x="6228184" y="306896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in giù 24"/>
          <p:cNvSpPr/>
          <p:nvPr/>
        </p:nvSpPr>
        <p:spPr>
          <a:xfrm>
            <a:off x="6876256" y="306896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in giù 25"/>
          <p:cNvSpPr/>
          <p:nvPr/>
        </p:nvSpPr>
        <p:spPr>
          <a:xfrm>
            <a:off x="5580112" y="37170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in giù 26"/>
          <p:cNvSpPr/>
          <p:nvPr/>
        </p:nvSpPr>
        <p:spPr>
          <a:xfrm>
            <a:off x="6228184" y="36450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Freccia in giù 27"/>
          <p:cNvSpPr/>
          <p:nvPr/>
        </p:nvSpPr>
        <p:spPr>
          <a:xfrm>
            <a:off x="6948264" y="37170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Freccia in giù 28"/>
          <p:cNvSpPr/>
          <p:nvPr/>
        </p:nvSpPr>
        <p:spPr>
          <a:xfrm>
            <a:off x="6228184" y="429309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Freccia in giù 29"/>
          <p:cNvSpPr/>
          <p:nvPr/>
        </p:nvSpPr>
        <p:spPr>
          <a:xfrm>
            <a:off x="5652120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Freccia in giù 30"/>
          <p:cNvSpPr/>
          <p:nvPr/>
        </p:nvSpPr>
        <p:spPr>
          <a:xfrm>
            <a:off x="6300192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Freccia in giù 31"/>
          <p:cNvSpPr/>
          <p:nvPr/>
        </p:nvSpPr>
        <p:spPr>
          <a:xfrm>
            <a:off x="6948264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Freccia in giù 32"/>
          <p:cNvSpPr/>
          <p:nvPr/>
        </p:nvSpPr>
        <p:spPr>
          <a:xfrm>
            <a:off x="6300192" y="60212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Freccia in giù 33"/>
          <p:cNvSpPr/>
          <p:nvPr/>
        </p:nvSpPr>
        <p:spPr>
          <a:xfrm>
            <a:off x="6948264" y="60212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Freccia in giù 34"/>
          <p:cNvSpPr/>
          <p:nvPr/>
        </p:nvSpPr>
        <p:spPr>
          <a:xfrm>
            <a:off x="5652120" y="60212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Freccia in su 36"/>
          <p:cNvSpPr/>
          <p:nvPr/>
        </p:nvSpPr>
        <p:spPr>
          <a:xfrm>
            <a:off x="5652120" y="4869160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Freccia in su 37"/>
          <p:cNvSpPr/>
          <p:nvPr/>
        </p:nvSpPr>
        <p:spPr>
          <a:xfrm>
            <a:off x="6948264" y="4869160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Freccia in su 38"/>
          <p:cNvSpPr/>
          <p:nvPr/>
        </p:nvSpPr>
        <p:spPr>
          <a:xfrm>
            <a:off x="6300192" y="4869160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Freccia bidirezionale orizzontale 41"/>
          <p:cNvSpPr/>
          <p:nvPr/>
        </p:nvSpPr>
        <p:spPr>
          <a:xfrm>
            <a:off x="6804248" y="4293096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ccia bidirezionale orizzontale 42"/>
          <p:cNvSpPr/>
          <p:nvPr/>
        </p:nvSpPr>
        <p:spPr>
          <a:xfrm>
            <a:off x="5508104" y="4293096"/>
            <a:ext cx="432048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iziana\Downloads\BLIC831003_2017_grd_5__RefVal_Graf_1b_Risultato_complessivo_Matematic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85875"/>
            <a:ext cx="792088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83570" y="836707"/>
          <a:ext cx="7272806" cy="4804805"/>
        </p:xfrm>
        <a:graphic>
          <a:graphicData uri="http://schemas.openxmlformats.org/drawingml/2006/table">
            <a:tbl>
              <a:tblPr/>
              <a:tblGrid>
                <a:gridCol w="784146"/>
                <a:gridCol w="784146"/>
                <a:gridCol w="838019"/>
                <a:gridCol w="784146"/>
                <a:gridCol w="838019"/>
                <a:gridCol w="784146"/>
                <a:gridCol w="838019"/>
                <a:gridCol w="784146"/>
                <a:gridCol w="838019"/>
              </a:tblGrid>
              <a:tr h="43204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quinte. Ruolo: Referente per la valutazione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Tavola 2A - Parti della prova Italiano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Testo narrativo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Testo espositivo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Riflessione sulla lingua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Prova complessiva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Classi/Istituto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320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31,5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43,1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55,3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46,7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21">
                <a:tc vMerge="1">
                  <a:txBody>
                    <a:bodyPr/>
                    <a:lstStyle/>
                    <a:p>
                      <a:pPr algn="ctr" fontAlgn="ctr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it-IT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54,4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802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72,5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39,6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47,5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73,0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65,3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64,9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9999"/>
                          </a:solidFill>
                          <a:latin typeface="Calibri"/>
                        </a:rPr>
                        <a:t>55,0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56,1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BLIC831003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65,6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41,1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54,5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899595" y="908724"/>
          <a:ext cx="7416818" cy="5112569"/>
        </p:xfrm>
        <a:graphic>
          <a:graphicData uri="http://schemas.openxmlformats.org/drawingml/2006/table">
            <a:tbl>
              <a:tblPr/>
              <a:tblGrid>
                <a:gridCol w="653838"/>
                <a:gridCol w="653838"/>
                <a:gridCol w="698758"/>
                <a:gridCol w="653838"/>
                <a:gridCol w="698758"/>
                <a:gridCol w="653838"/>
                <a:gridCol w="698758"/>
                <a:gridCol w="653838"/>
                <a:gridCol w="698758"/>
                <a:gridCol w="653838"/>
                <a:gridCol w="698758"/>
              </a:tblGrid>
              <a:tr h="464779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quinte. Ruolo: Referente per la valutazione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Tavola 3A - Ambiti Matematica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Numeri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Dati e previsioni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Spazio e figure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Relazioni e funzioni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Prova complessiva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Classi/Istituto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406010320501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48,9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55,0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65,0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62,7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54,9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52,6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36,1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45,2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51,1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53,9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406010320502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45,2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64,8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44,9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42,2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49,4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406010320503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52,0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67,5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57,2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38,5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53,7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406010320504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59,4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71,9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61,8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46,3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59,8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406010320506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46,0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60,7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49,6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42,7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49,7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BLIC831003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50,0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66,0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53,3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41,0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52,5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827581" y="1052736"/>
          <a:ext cx="7416830" cy="5184575"/>
        </p:xfrm>
        <a:graphic>
          <a:graphicData uri="http://schemas.openxmlformats.org/drawingml/2006/table">
            <a:tbl>
              <a:tblPr/>
              <a:tblGrid>
                <a:gridCol w="799674"/>
                <a:gridCol w="799674"/>
                <a:gridCol w="854615"/>
                <a:gridCol w="799674"/>
                <a:gridCol w="854615"/>
                <a:gridCol w="799674"/>
                <a:gridCol w="854615"/>
                <a:gridCol w="799674"/>
                <a:gridCol w="854615"/>
              </a:tblGrid>
              <a:tr h="47132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quinte. Ruolo: Referente per la valutazione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Tavola 3B - Dimensioni Matematica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Conoscere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Risolvere problemi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Argomentare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Prova complessiva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Classi/Istituto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50,9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44,4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43,0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47,5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61,8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58,6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53,1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406010320506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45,9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51,9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63,3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BLIC831003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50,7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54,4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83565" y="764703"/>
          <a:ext cx="7704858" cy="5112568"/>
        </p:xfrm>
        <a:graphic>
          <a:graphicData uri="http://schemas.openxmlformats.org/drawingml/2006/table">
            <a:tbl>
              <a:tblPr/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249496">
                <a:tc gridSpan="6"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1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Italiano 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63921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Classi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84898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9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4898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7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7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4898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8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4898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8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4898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406010320506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3921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Istituto/Dettaglio territoriale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27768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FF0000"/>
                          </a:solidFill>
                          <a:latin typeface="normal Verdana"/>
                        </a:rPr>
                        <a:t>28,6%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latin typeface="normal Verdana"/>
                        </a:rPr>
                        <a:t>16,5%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latin typeface="normal Verdana"/>
                        </a:rPr>
                        <a:t>9,9%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latin typeface="normal Verdana"/>
                        </a:rPr>
                        <a:t>17,6%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00B050"/>
                          </a:solidFill>
                          <a:latin typeface="normal Verdana"/>
                        </a:rPr>
                        <a:t>27,5%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68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Veneto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22,2%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15,9%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12,4%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20,4%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29,1%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68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Nord est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23,8%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16,3%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12,1%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28,6%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68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Italia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26,6%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15,7%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13,1%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17,7%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26,9%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170</TotalTime>
  <Words>1017</Words>
  <Application>Microsoft Office PowerPoint</Application>
  <PresentationFormat>Presentazione su schermo (4:3)</PresentationFormat>
  <Paragraphs>685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1" baseType="lpstr">
      <vt:lpstr>Universo</vt:lpstr>
      <vt:lpstr>Restituzione dati 2017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ITALIANO</vt:lpstr>
      <vt:lpstr>Diapositiva 18</vt:lpstr>
      <vt:lpstr>Diapositiva 19</vt:lpstr>
      <vt:lpstr>Diapositiva 20</vt:lpstr>
      <vt:lpstr>Diapositiva 21</vt:lpstr>
      <vt:lpstr>Diapositiva 22</vt:lpstr>
      <vt:lpstr>MATEMATICA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Tiziana</dc:creator>
  <cp:lastModifiedBy>Tiziana</cp:lastModifiedBy>
  <cp:revision>50</cp:revision>
  <dcterms:created xsi:type="dcterms:W3CDTF">2017-10-02T13:37:59Z</dcterms:created>
  <dcterms:modified xsi:type="dcterms:W3CDTF">2017-11-05T17:10:59Z</dcterms:modified>
</cp:coreProperties>
</file>